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9" r:id="rId26"/>
    <p:sldId id="290" r:id="rId27"/>
    <p:sldId id="292" r:id="rId28"/>
    <p:sldId id="293" r:id="rId29"/>
    <p:sldId id="294" r:id="rId30"/>
    <p:sldId id="295" r:id="rId31"/>
    <p:sldId id="296" r:id="rId32"/>
    <p:sldId id="298" r:id="rId33"/>
    <p:sldId id="297" r:id="rId34"/>
    <p:sldId id="291" r:id="rId35"/>
    <p:sldId id="269" r:id="rId36"/>
    <p:sldId id="270" r:id="rId37"/>
    <p:sldId id="271" r:id="rId38"/>
    <p:sldId id="272" r:id="rId39"/>
    <p:sldId id="273" r:id="rId40"/>
    <p:sldId id="274" r:id="rId41"/>
    <p:sldId id="275" r:id="rId42"/>
    <p:sldId id="276" r:id="rId43"/>
    <p:sldId id="299" r:id="rId44"/>
    <p:sldId id="300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4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Sheet1!$B$4</c:f>
              <c:strCache>
                <c:ptCount val="1"/>
                <c:pt idx="0">
                  <c:v>RR</c:v>
                </c:pt>
              </c:strCache>
            </c:strRef>
          </c:tx>
          <c:spPr>
            <a:ln w="793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88900">
                <a:solidFill>
                  <a:schemeClr val="accent2"/>
                </a:solidFill>
              </a:ln>
              <a:effectLst/>
            </c:spPr>
          </c:marker>
          <c:cat>
            <c:numRef>
              <c:f>Sheet1!$A$5:$A$9</c:f>
              <c:numCache>
                <c:formatCode>General</c:formatCode>
                <c:ptCount val="5"/>
                <c:pt idx="0">
                  <c:v>-2</c:v>
                </c:pt>
                <c:pt idx="1">
                  <c:v>-1</c:v>
                </c:pt>
                <c:pt idx="2">
                  <c:v>0</c:v>
                </c:pt>
                <c:pt idx="3">
                  <c:v>1</c:v>
                </c:pt>
                <c:pt idx="4">
                  <c:v>2</c:v>
                </c:pt>
              </c:numCache>
            </c:numRef>
          </c:cat>
          <c:val>
            <c:numRef>
              <c:f>Sheet1!$B$5:$B$9</c:f>
              <c:numCache>
                <c:formatCode>General</c:formatCode>
                <c:ptCount val="5"/>
                <c:pt idx="0">
                  <c:v>0.43</c:v>
                </c:pt>
                <c:pt idx="1">
                  <c:v>0.25</c:v>
                </c:pt>
                <c:pt idx="2">
                  <c:v>0</c:v>
                </c:pt>
                <c:pt idx="3">
                  <c:v>0.25</c:v>
                </c:pt>
                <c:pt idx="4">
                  <c:v>0.28999999999999998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442-C447-9EE3-EC44D50562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0158703"/>
        <c:axId val="1930758751"/>
      </c:lineChart>
      <c:catAx>
        <c:axId val="1880158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0758751"/>
        <c:crosses val="autoZero"/>
        <c:auto val="1"/>
        <c:lblAlgn val="ctr"/>
        <c:lblOffset val="100"/>
        <c:noMultiLvlLbl val="0"/>
      </c:catAx>
      <c:valAx>
        <c:axId val="19307587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0158703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76200"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Sheet1!$B$4</c:f>
              <c:strCache>
                <c:ptCount val="1"/>
                <c:pt idx="0">
                  <c:v>RR</c:v>
                </c:pt>
              </c:strCache>
            </c:strRef>
          </c:tx>
          <c:spPr>
            <a:ln w="793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88900">
                <a:solidFill>
                  <a:schemeClr val="accent2"/>
                </a:solidFill>
              </a:ln>
              <a:effectLst/>
            </c:spPr>
          </c:marker>
          <c:cat>
            <c:numRef>
              <c:f>Sheet1!$A$5:$A$9</c:f>
              <c:numCache>
                <c:formatCode>General</c:formatCode>
                <c:ptCount val="5"/>
                <c:pt idx="0">
                  <c:v>-2</c:v>
                </c:pt>
                <c:pt idx="1">
                  <c:v>-1</c:v>
                </c:pt>
                <c:pt idx="2">
                  <c:v>0</c:v>
                </c:pt>
                <c:pt idx="3">
                  <c:v>1</c:v>
                </c:pt>
                <c:pt idx="4">
                  <c:v>2</c:v>
                </c:pt>
              </c:numCache>
            </c:numRef>
          </c:cat>
          <c:val>
            <c:numRef>
              <c:f>Sheet1!$B$5:$B$9</c:f>
              <c:numCache>
                <c:formatCode>General</c:formatCode>
                <c:ptCount val="5"/>
                <c:pt idx="0">
                  <c:v>0.43</c:v>
                </c:pt>
                <c:pt idx="1">
                  <c:v>0.25</c:v>
                </c:pt>
                <c:pt idx="2">
                  <c:v>0</c:v>
                </c:pt>
                <c:pt idx="3">
                  <c:v>0.25</c:v>
                </c:pt>
                <c:pt idx="4">
                  <c:v>0.28999999999999998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442-C447-9EE3-EC44D50562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0158703"/>
        <c:axId val="1930758751"/>
      </c:lineChart>
      <c:catAx>
        <c:axId val="1880158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0758751"/>
        <c:crosses val="autoZero"/>
        <c:auto val="1"/>
        <c:lblAlgn val="ctr"/>
        <c:lblOffset val="100"/>
        <c:noMultiLvlLbl val="0"/>
      </c:catAx>
      <c:valAx>
        <c:axId val="19307587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0158703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76200"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Sheet1!$B$4</c:f>
              <c:strCache>
                <c:ptCount val="1"/>
                <c:pt idx="0">
                  <c:v>RR</c:v>
                </c:pt>
              </c:strCache>
            </c:strRef>
          </c:tx>
          <c:spPr>
            <a:ln w="793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88900">
                <a:solidFill>
                  <a:schemeClr val="accent2"/>
                </a:solidFill>
              </a:ln>
              <a:effectLst/>
            </c:spPr>
          </c:marker>
          <c:cat>
            <c:numRef>
              <c:f>Sheet1!$A$5:$A$9</c:f>
              <c:numCache>
                <c:formatCode>General</c:formatCode>
                <c:ptCount val="5"/>
                <c:pt idx="0">
                  <c:v>-2</c:v>
                </c:pt>
                <c:pt idx="1">
                  <c:v>-1</c:v>
                </c:pt>
                <c:pt idx="2">
                  <c:v>0</c:v>
                </c:pt>
                <c:pt idx="3">
                  <c:v>1</c:v>
                </c:pt>
                <c:pt idx="4">
                  <c:v>2</c:v>
                </c:pt>
              </c:numCache>
            </c:numRef>
          </c:cat>
          <c:val>
            <c:numRef>
              <c:f>Sheet1!$B$5:$B$9</c:f>
              <c:numCache>
                <c:formatCode>General</c:formatCode>
                <c:ptCount val="5"/>
                <c:pt idx="0">
                  <c:v>0.43</c:v>
                </c:pt>
                <c:pt idx="1">
                  <c:v>0.25</c:v>
                </c:pt>
                <c:pt idx="2">
                  <c:v>0</c:v>
                </c:pt>
                <c:pt idx="3">
                  <c:v>0.25</c:v>
                </c:pt>
                <c:pt idx="4">
                  <c:v>0.28999999999999998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442-C447-9EE3-EC44D50562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0158703"/>
        <c:axId val="1930758751"/>
      </c:lineChart>
      <c:catAx>
        <c:axId val="1880158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0758751"/>
        <c:crosses val="autoZero"/>
        <c:auto val="1"/>
        <c:lblAlgn val="ctr"/>
        <c:lblOffset val="100"/>
        <c:noMultiLvlLbl val="0"/>
      </c:catAx>
      <c:valAx>
        <c:axId val="19307587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0158703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76200"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Sheet1!$B$4</c:f>
              <c:strCache>
                <c:ptCount val="1"/>
                <c:pt idx="0">
                  <c:v>RR</c:v>
                </c:pt>
              </c:strCache>
            </c:strRef>
          </c:tx>
          <c:spPr>
            <a:ln w="793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88900">
                <a:solidFill>
                  <a:schemeClr val="accent2"/>
                </a:solidFill>
              </a:ln>
              <a:effectLst/>
            </c:spPr>
          </c:marker>
          <c:cat>
            <c:numRef>
              <c:f>Sheet1!$A$5:$A$9</c:f>
              <c:numCache>
                <c:formatCode>General</c:formatCode>
                <c:ptCount val="5"/>
                <c:pt idx="0">
                  <c:v>-2</c:v>
                </c:pt>
                <c:pt idx="1">
                  <c:v>-1</c:v>
                </c:pt>
                <c:pt idx="2">
                  <c:v>0</c:v>
                </c:pt>
                <c:pt idx="3">
                  <c:v>1</c:v>
                </c:pt>
                <c:pt idx="4">
                  <c:v>2</c:v>
                </c:pt>
              </c:numCache>
            </c:numRef>
          </c:cat>
          <c:val>
            <c:numRef>
              <c:f>Sheet1!$B$5:$B$9</c:f>
              <c:numCache>
                <c:formatCode>General</c:formatCode>
                <c:ptCount val="5"/>
                <c:pt idx="0">
                  <c:v>0.43</c:v>
                </c:pt>
                <c:pt idx="1">
                  <c:v>0.25</c:v>
                </c:pt>
                <c:pt idx="2">
                  <c:v>0</c:v>
                </c:pt>
                <c:pt idx="3">
                  <c:v>0.25</c:v>
                </c:pt>
                <c:pt idx="4">
                  <c:v>0.28999999999999998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442-C447-9EE3-EC44D50562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0158703"/>
        <c:axId val="1930758751"/>
      </c:lineChart>
      <c:catAx>
        <c:axId val="1880158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0758751"/>
        <c:crosses val="autoZero"/>
        <c:auto val="1"/>
        <c:lblAlgn val="ctr"/>
        <c:lblOffset val="100"/>
        <c:noMultiLvlLbl val="0"/>
      </c:catAx>
      <c:valAx>
        <c:axId val="19307587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0158703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76200"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5.tiff>
</file>

<file path=ppt/media/image16.tiff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136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92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3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30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476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291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596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92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10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4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373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EEABDE75-534A-4AC4-A582-92398CAE5B8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4C608E6-2A16-4407-B089-A9C73CC50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875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psycnet.apa.org/psycinfo/2016-22472-001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-paxton/emotion-dynamics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sycnet.apa.org/psycinfo/2016-22472-001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psycnet.apa.org/psycinfo/2016-22472-001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Cross Recurrence Quantification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Alex Danvers</a:t>
            </a:r>
          </a:p>
          <a:p>
            <a:r>
              <a:rPr lang="en-US" dirty="0"/>
              <a:t>Dec 9, 2019</a:t>
            </a:r>
          </a:p>
          <a:p>
            <a:r>
              <a:rPr lang="en-US" dirty="0"/>
              <a:t>Lecture for Emily Butler’s Dyadic Data Analysis Course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342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CRQA Works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591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Recurrence Quantification Analysis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CRQA is the dyadic extension of Recurrence Quantification Analysis (RQA)</a:t>
            </a:r>
          </a:p>
          <a:p>
            <a:r>
              <a:rPr lang="en-US" dirty="0"/>
              <a:t>RQA is used with just one time series, to capture patterns of when a variable returns to the same state</a:t>
            </a:r>
          </a:p>
          <a:p>
            <a:r>
              <a:rPr lang="en-US" dirty="0"/>
              <a:t>Both CRQA and RQA can be used for continuous or categorical data</a:t>
            </a:r>
          </a:p>
          <a:p>
            <a:pPr lvl="1"/>
            <a:r>
              <a:rPr lang="en-US" dirty="0"/>
              <a:t>We are focusing on their application to categorical data</a:t>
            </a:r>
          </a:p>
          <a:p>
            <a:pPr lvl="1"/>
            <a:r>
              <a:rPr lang="en-US" dirty="0"/>
              <a:t>To use RQA or CRQA on continuous data, it is recommended that we do </a:t>
            </a:r>
            <a:r>
              <a:rPr lang="en-US" b="1" i="1" dirty="0"/>
              <a:t>attractor reconstruction</a:t>
            </a:r>
            <a:r>
              <a:rPr lang="en-US" dirty="0"/>
              <a:t> which is a bit heavy technically, and more than we need to cover today</a:t>
            </a:r>
          </a:p>
        </p:txBody>
      </p:sp>
    </p:spTree>
    <p:extLst>
      <p:ext uri="{BB962C8B-B14F-4D97-AF65-F5344CB8AC3E}">
        <p14:creationId xmlns:p14="http://schemas.microsoft.com/office/powerpoint/2010/main" val="3434983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Recurrence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RQA is built around </a:t>
            </a:r>
            <a:r>
              <a:rPr lang="en-US" b="1" i="1" dirty="0"/>
              <a:t>recurrence plots</a:t>
            </a:r>
            <a:endParaRPr lang="en-US" dirty="0"/>
          </a:p>
          <a:p>
            <a:r>
              <a:rPr lang="en-US" dirty="0"/>
              <a:t>These were originally just a way of visualizing complex patterns in time series</a:t>
            </a:r>
          </a:p>
          <a:p>
            <a:r>
              <a:rPr lang="en-US" dirty="0"/>
              <a:t>People eventually decided that it would be interesting to create </a:t>
            </a:r>
            <a:r>
              <a:rPr lang="en-US" b="1" i="1" dirty="0"/>
              <a:t>quantitative metrics</a:t>
            </a:r>
            <a:r>
              <a:rPr lang="en-US" dirty="0"/>
              <a:t> of certain interesting features of the plots</a:t>
            </a:r>
          </a:p>
          <a:p>
            <a:r>
              <a:rPr lang="en-US" dirty="0"/>
              <a:t>RQA is </a:t>
            </a:r>
            <a:r>
              <a:rPr lang="en-US" b="1" i="1" dirty="0"/>
              <a:t>very new</a:t>
            </a:r>
            <a:r>
              <a:rPr lang="en-US" dirty="0"/>
              <a:t> as a technique, so almost all the work done on it is exploratory</a:t>
            </a:r>
          </a:p>
          <a:p>
            <a:r>
              <a:rPr lang="en-US" dirty="0"/>
              <a:t>Currently there are 9 “standard” numbers people typically extract from a recurrence plot. One day more numbers might be extracted!</a:t>
            </a:r>
          </a:p>
        </p:txBody>
      </p:sp>
    </p:spTree>
    <p:extLst>
      <p:ext uri="{BB962C8B-B14F-4D97-AF65-F5344CB8AC3E}">
        <p14:creationId xmlns:p14="http://schemas.microsoft.com/office/powerpoint/2010/main" val="2193619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/>
              <a:t>How Do They Work?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5599413"/>
              </p:ext>
            </p:extLst>
          </p:nvPr>
        </p:nvGraphicFramePr>
        <p:xfrm>
          <a:off x="4013195" y="17591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5B206A45-2277-9A40-8CEF-2D3128A08D2F}"/>
              </a:ext>
            </a:extLst>
          </p:cNvPr>
          <p:cNvSpPr/>
          <p:nvPr/>
        </p:nvSpPr>
        <p:spPr>
          <a:xfrm>
            <a:off x="3235571" y="1759194"/>
            <a:ext cx="550984" cy="3281728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9B2F4-1DD2-6245-8542-0E153FD2B324}"/>
              </a:ext>
            </a:extLst>
          </p:cNvPr>
          <p:cNvSpPr txBox="1"/>
          <p:nvPr/>
        </p:nvSpPr>
        <p:spPr>
          <a:xfrm>
            <a:off x="574432" y="3076892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2’s time series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A19D6C06-F40C-E743-97EE-543FADB55CE6}"/>
              </a:ext>
            </a:extLst>
          </p:cNvPr>
          <p:cNvSpPr/>
          <p:nvPr/>
        </p:nvSpPr>
        <p:spPr>
          <a:xfrm rot="16200000">
            <a:off x="6035982" y="3835946"/>
            <a:ext cx="561975" cy="3723669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BC8226-6FCF-9642-B64C-5F8FEA117797}"/>
              </a:ext>
            </a:extLst>
          </p:cNvPr>
          <p:cNvSpPr txBox="1"/>
          <p:nvPr/>
        </p:nvSpPr>
        <p:spPr>
          <a:xfrm>
            <a:off x="5251939" y="6170307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1’s time series</a:t>
            </a:r>
          </a:p>
        </p:txBody>
      </p:sp>
    </p:spTree>
    <p:extLst>
      <p:ext uri="{BB962C8B-B14F-4D97-AF65-F5344CB8AC3E}">
        <p14:creationId xmlns:p14="http://schemas.microsoft.com/office/powerpoint/2010/main" val="1092478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/>
              <a:t>How Do They Work?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859277"/>
              </p:ext>
            </p:extLst>
          </p:nvPr>
        </p:nvGraphicFramePr>
        <p:xfrm>
          <a:off x="4013195" y="17591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5B206A45-2277-9A40-8CEF-2D3128A08D2F}"/>
              </a:ext>
            </a:extLst>
          </p:cNvPr>
          <p:cNvSpPr/>
          <p:nvPr/>
        </p:nvSpPr>
        <p:spPr>
          <a:xfrm>
            <a:off x="3235571" y="1759194"/>
            <a:ext cx="550984" cy="3281728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9B2F4-1DD2-6245-8542-0E153FD2B324}"/>
              </a:ext>
            </a:extLst>
          </p:cNvPr>
          <p:cNvSpPr txBox="1"/>
          <p:nvPr/>
        </p:nvSpPr>
        <p:spPr>
          <a:xfrm>
            <a:off x="574432" y="3076892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2’s time series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A19D6C06-F40C-E743-97EE-543FADB55CE6}"/>
              </a:ext>
            </a:extLst>
          </p:cNvPr>
          <p:cNvSpPr/>
          <p:nvPr/>
        </p:nvSpPr>
        <p:spPr>
          <a:xfrm rot="16200000">
            <a:off x="6035982" y="3835946"/>
            <a:ext cx="561975" cy="3723669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BC8226-6FCF-9642-B64C-5F8FEA117797}"/>
              </a:ext>
            </a:extLst>
          </p:cNvPr>
          <p:cNvSpPr txBox="1"/>
          <p:nvPr/>
        </p:nvSpPr>
        <p:spPr>
          <a:xfrm>
            <a:off x="5251939" y="6170307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1’s time series</a:t>
            </a:r>
          </a:p>
        </p:txBody>
      </p:sp>
      <p:sp>
        <p:nvSpPr>
          <p:cNvPr id="3" name="Line Callout 1 2">
            <a:extLst>
              <a:ext uri="{FF2B5EF4-FFF2-40B4-BE49-F238E27FC236}">
                <a16:creationId xmlns:a16="http://schemas.microsoft.com/office/drawing/2014/main" id="{14793DC3-0230-DC44-B3B3-D3577D42C19D}"/>
              </a:ext>
            </a:extLst>
          </p:cNvPr>
          <p:cNvSpPr/>
          <p:nvPr/>
        </p:nvSpPr>
        <p:spPr>
          <a:xfrm>
            <a:off x="8968154" y="2590800"/>
            <a:ext cx="2297723" cy="2051538"/>
          </a:xfrm>
          <a:prstGeom prst="borderCallout1">
            <a:avLst>
              <a:gd name="adj1" fmla="val 18750"/>
              <a:gd name="adj2" fmla="val -8333"/>
              <a:gd name="adj3" fmla="val 103929"/>
              <a:gd name="adj4" fmla="val -1618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Place a point wherever the two time series match in values</a:t>
            </a:r>
          </a:p>
        </p:txBody>
      </p:sp>
    </p:spTree>
    <p:extLst>
      <p:ext uri="{BB962C8B-B14F-4D97-AF65-F5344CB8AC3E}">
        <p14:creationId xmlns:p14="http://schemas.microsoft.com/office/powerpoint/2010/main" val="2354096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/>
              <a:t>How Do They Work?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2839919"/>
              </p:ext>
            </p:extLst>
          </p:nvPr>
        </p:nvGraphicFramePr>
        <p:xfrm>
          <a:off x="4013195" y="17591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5B206A45-2277-9A40-8CEF-2D3128A08D2F}"/>
              </a:ext>
            </a:extLst>
          </p:cNvPr>
          <p:cNvSpPr/>
          <p:nvPr/>
        </p:nvSpPr>
        <p:spPr>
          <a:xfrm>
            <a:off x="3235571" y="1759194"/>
            <a:ext cx="550984" cy="3281728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9B2F4-1DD2-6245-8542-0E153FD2B324}"/>
              </a:ext>
            </a:extLst>
          </p:cNvPr>
          <p:cNvSpPr txBox="1"/>
          <p:nvPr/>
        </p:nvSpPr>
        <p:spPr>
          <a:xfrm>
            <a:off x="574432" y="3076892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2’s time series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A19D6C06-F40C-E743-97EE-543FADB55CE6}"/>
              </a:ext>
            </a:extLst>
          </p:cNvPr>
          <p:cNvSpPr/>
          <p:nvPr/>
        </p:nvSpPr>
        <p:spPr>
          <a:xfrm rot="16200000">
            <a:off x="6035982" y="3835946"/>
            <a:ext cx="561975" cy="3723669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BC8226-6FCF-9642-B64C-5F8FEA117797}"/>
              </a:ext>
            </a:extLst>
          </p:cNvPr>
          <p:cNvSpPr txBox="1"/>
          <p:nvPr/>
        </p:nvSpPr>
        <p:spPr>
          <a:xfrm>
            <a:off x="5251939" y="6170307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1’s time series</a:t>
            </a:r>
          </a:p>
        </p:txBody>
      </p:sp>
      <p:sp>
        <p:nvSpPr>
          <p:cNvPr id="3" name="Line Callout 1 2">
            <a:extLst>
              <a:ext uri="{FF2B5EF4-FFF2-40B4-BE49-F238E27FC236}">
                <a16:creationId xmlns:a16="http://schemas.microsoft.com/office/drawing/2014/main" id="{14793DC3-0230-DC44-B3B3-D3577D42C19D}"/>
              </a:ext>
            </a:extLst>
          </p:cNvPr>
          <p:cNvSpPr/>
          <p:nvPr/>
        </p:nvSpPr>
        <p:spPr>
          <a:xfrm>
            <a:off x="8968154" y="2590800"/>
            <a:ext cx="2297723" cy="2051538"/>
          </a:xfrm>
          <a:prstGeom prst="borderCallout1">
            <a:avLst>
              <a:gd name="adj1" fmla="val 18750"/>
              <a:gd name="adj2" fmla="val -8333"/>
              <a:gd name="adj3" fmla="val 34215"/>
              <a:gd name="adj4" fmla="val -291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Place a point wherever the two time series match in values</a:t>
            </a:r>
          </a:p>
        </p:txBody>
      </p:sp>
    </p:spTree>
    <p:extLst>
      <p:ext uri="{BB962C8B-B14F-4D97-AF65-F5344CB8AC3E}">
        <p14:creationId xmlns:p14="http://schemas.microsoft.com/office/powerpoint/2010/main" val="2537937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/>
              <a:t>How Do They Work?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4239345"/>
              </p:ext>
            </p:extLst>
          </p:nvPr>
        </p:nvGraphicFramePr>
        <p:xfrm>
          <a:off x="4013195" y="17591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5B206A45-2277-9A40-8CEF-2D3128A08D2F}"/>
              </a:ext>
            </a:extLst>
          </p:cNvPr>
          <p:cNvSpPr/>
          <p:nvPr/>
        </p:nvSpPr>
        <p:spPr>
          <a:xfrm>
            <a:off x="3235571" y="1759194"/>
            <a:ext cx="550984" cy="3281728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9B2F4-1DD2-6245-8542-0E153FD2B324}"/>
              </a:ext>
            </a:extLst>
          </p:cNvPr>
          <p:cNvSpPr txBox="1"/>
          <p:nvPr/>
        </p:nvSpPr>
        <p:spPr>
          <a:xfrm>
            <a:off x="574432" y="3076892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2’s time series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A19D6C06-F40C-E743-97EE-543FADB55CE6}"/>
              </a:ext>
            </a:extLst>
          </p:cNvPr>
          <p:cNvSpPr/>
          <p:nvPr/>
        </p:nvSpPr>
        <p:spPr>
          <a:xfrm rot="16200000">
            <a:off x="6035982" y="3835946"/>
            <a:ext cx="561975" cy="3723669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BC8226-6FCF-9642-B64C-5F8FEA117797}"/>
              </a:ext>
            </a:extLst>
          </p:cNvPr>
          <p:cNvSpPr txBox="1"/>
          <p:nvPr/>
        </p:nvSpPr>
        <p:spPr>
          <a:xfrm>
            <a:off x="5251939" y="6170307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1’s time series</a:t>
            </a:r>
          </a:p>
        </p:txBody>
      </p:sp>
      <p:sp>
        <p:nvSpPr>
          <p:cNvPr id="3" name="Line Callout 1 2">
            <a:extLst>
              <a:ext uri="{FF2B5EF4-FFF2-40B4-BE49-F238E27FC236}">
                <a16:creationId xmlns:a16="http://schemas.microsoft.com/office/drawing/2014/main" id="{14793DC3-0230-DC44-B3B3-D3577D42C19D}"/>
              </a:ext>
            </a:extLst>
          </p:cNvPr>
          <p:cNvSpPr/>
          <p:nvPr/>
        </p:nvSpPr>
        <p:spPr>
          <a:xfrm>
            <a:off x="8968154" y="2590800"/>
            <a:ext cx="2297723" cy="2051538"/>
          </a:xfrm>
          <a:prstGeom prst="borderCallout1">
            <a:avLst>
              <a:gd name="adj1" fmla="val 18750"/>
              <a:gd name="adj2" fmla="val -8333"/>
              <a:gd name="adj3" fmla="val 34215"/>
              <a:gd name="adj4" fmla="val -291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diagonal line contains matching at LAG 0, or synchronous matching</a:t>
            </a:r>
          </a:p>
        </p:txBody>
      </p:sp>
    </p:spTree>
    <p:extLst>
      <p:ext uri="{BB962C8B-B14F-4D97-AF65-F5344CB8AC3E}">
        <p14:creationId xmlns:p14="http://schemas.microsoft.com/office/powerpoint/2010/main" val="3743691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/>
              <a:t>How Do They Work?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7480718"/>
              </p:ext>
            </p:extLst>
          </p:nvPr>
        </p:nvGraphicFramePr>
        <p:xfrm>
          <a:off x="4013195" y="17591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5B206A45-2277-9A40-8CEF-2D3128A08D2F}"/>
              </a:ext>
            </a:extLst>
          </p:cNvPr>
          <p:cNvSpPr/>
          <p:nvPr/>
        </p:nvSpPr>
        <p:spPr>
          <a:xfrm>
            <a:off x="3235571" y="1759194"/>
            <a:ext cx="550984" cy="3281728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9B2F4-1DD2-6245-8542-0E153FD2B324}"/>
              </a:ext>
            </a:extLst>
          </p:cNvPr>
          <p:cNvSpPr txBox="1"/>
          <p:nvPr/>
        </p:nvSpPr>
        <p:spPr>
          <a:xfrm>
            <a:off x="574432" y="3076892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2’s time series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A19D6C06-F40C-E743-97EE-543FADB55CE6}"/>
              </a:ext>
            </a:extLst>
          </p:cNvPr>
          <p:cNvSpPr/>
          <p:nvPr/>
        </p:nvSpPr>
        <p:spPr>
          <a:xfrm rot="16200000">
            <a:off x="6035982" y="3835946"/>
            <a:ext cx="561975" cy="3723669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BC8226-6FCF-9642-B64C-5F8FEA117797}"/>
              </a:ext>
            </a:extLst>
          </p:cNvPr>
          <p:cNvSpPr txBox="1"/>
          <p:nvPr/>
        </p:nvSpPr>
        <p:spPr>
          <a:xfrm>
            <a:off x="5251939" y="6170307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1’s time series</a:t>
            </a:r>
          </a:p>
        </p:txBody>
      </p:sp>
      <p:sp>
        <p:nvSpPr>
          <p:cNvPr id="3" name="Line Callout 1 2">
            <a:extLst>
              <a:ext uri="{FF2B5EF4-FFF2-40B4-BE49-F238E27FC236}">
                <a16:creationId xmlns:a16="http://schemas.microsoft.com/office/drawing/2014/main" id="{14793DC3-0230-DC44-B3B3-D3577D42C19D}"/>
              </a:ext>
            </a:extLst>
          </p:cNvPr>
          <p:cNvSpPr/>
          <p:nvPr/>
        </p:nvSpPr>
        <p:spPr>
          <a:xfrm>
            <a:off x="8968154" y="2590800"/>
            <a:ext cx="2883877" cy="2051538"/>
          </a:xfrm>
          <a:prstGeom prst="borderCallout1">
            <a:avLst>
              <a:gd name="adj1" fmla="val 18750"/>
              <a:gd name="adj2" fmla="val -8333"/>
              <a:gd name="adj3" fmla="val 5644"/>
              <a:gd name="adj4" fmla="val -202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Just off the main diagonal are the LAG -1 and LAG +1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478940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/>
              <a:t>How Do They Work?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3703893"/>
              </p:ext>
            </p:extLst>
          </p:nvPr>
        </p:nvGraphicFramePr>
        <p:xfrm>
          <a:off x="4013195" y="17591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5B206A45-2277-9A40-8CEF-2D3128A08D2F}"/>
              </a:ext>
            </a:extLst>
          </p:cNvPr>
          <p:cNvSpPr/>
          <p:nvPr/>
        </p:nvSpPr>
        <p:spPr>
          <a:xfrm>
            <a:off x="3235571" y="1759194"/>
            <a:ext cx="550984" cy="3281728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9B2F4-1DD2-6245-8542-0E153FD2B324}"/>
              </a:ext>
            </a:extLst>
          </p:cNvPr>
          <p:cNvSpPr txBox="1"/>
          <p:nvPr/>
        </p:nvSpPr>
        <p:spPr>
          <a:xfrm>
            <a:off x="574432" y="3076892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2’s time series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A19D6C06-F40C-E743-97EE-543FADB55CE6}"/>
              </a:ext>
            </a:extLst>
          </p:cNvPr>
          <p:cNvSpPr/>
          <p:nvPr/>
        </p:nvSpPr>
        <p:spPr>
          <a:xfrm rot="16200000">
            <a:off x="6035982" y="3835946"/>
            <a:ext cx="561975" cy="3723669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BC8226-6FCF-9642-B64C-5F8FEA117797}"/>
              </a:ext>
            </a:extLst>
          </p:cNvPr>
          <p:cNvSpPr txBox="1"/>
          <p:nvPr/>
        </p:nvSpPr>
        <p:spPr>
          <a:xfrm>
            <a:off x="5251939" y="6170307"/>
            <a:ext cx="243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 1’s time series</a:t>
            </a:r>
          </a:p>
        </p:txBody>
      </p:sp>
      <p:sp>
        <p:nvSpPr>
          <p:cNvPr id="3" name="Line Callout 1 2">
            <a:extLst>
              <a:ext uri="{FF2B5EF4-FFF2-40B4-BE49-F238E27FC236}">
                <a16:creationId xmlns:a16="http://schemas.microsoft.com/office/drawing/2014/main" id="{14793DC3-0230-DC44-B3B3-D3577D42C19D}"/>
              </a:ext>
            </a:extLst>
          </p:cNvPr>
          <p:cNvSpPr/>
          <p:nvPr/>
        </p:nvSpPr>
        <p:spPr>
          <a:xfrm>
            <a:off x="8968154" y="2590800"/>
            <a:ext cx="2883877" cy="2051538"/>
          </a:xfrm>
          <a:prstGeom prst="borderCallout1">
            <a:avLst>
              <a:gd name="adj1" fmla="val 18750"/>
              <a:gd name="adj2" fmla="val -8333"/>
              <a:gd name="adj3" fmla="val 5644"/>
              <a:gd name="adj4" fmla="val -202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Just off that are the LAG -2 and LAG +2 relationships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Continuing this, we can see that the plot captures relationships at EVERY POSSIBLE LAG</a:t>
            </a:r>
          </a:p>
        </p:txBody>
      </p:sp>
    </p:spTree>
    <p:extLst>
      <p:ext uri="{BB962C8B-B14F-4D97-AF65-F5344CB8AC3E}">
        <p14:creationId xmlns:p14="http://schemas.microsoft.com/office/powerpoint/2010/main" val="603374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 dirty="0"/>
              <a:t>How Do They Work?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4278462"/>
              </p:ext>
            </p:extLst>
          </p:nvPr>
        </p:nvGraphicFramePr>
        <p:xfrm>
          <a:off x="1141041" y="194676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A3846CE-5D62-164E-B2A2-B8280A22B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2440675"/>
              </p:ext>
            </p:extLst>
          </p:nvPr>
        </p:nvGraphicFramePr>
        <p:xfrm>
          <a:off x="5806832" y="3681779"/>
          <a:ext cx="5560650" cy="1088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2130">
                  <a:extLst>
                    <a:ext uri="{9D8B030D-6E8A-4147-A177-3AD203B41FA5}">
                      <a16:colId xmlns:a16="http://schemas.microsoft.com/office/drawing/2014/main" val="4045149837"/>
                    </a:ext>
                  </a:extLst>
                </a:gridCol>
                <a:gridCol w="1112130">
                  <a:extLst>
                    <a:ext uri="{9D8B030D-6E8A-4147-A177-3AD203B41FA5}">
                      <a16:colId xmlns:a16="http://schemas.microsoft.com/office/drawing/2014/main" val="3835463812"/>
                    </a:ext>
                  </a:extLst>
                </a:gridCol>
                <a:gridCol w="1112130">
                  <a:extLst>
                    <a:ext uri="{9D8B030D-6E8A-4147-A177-3AD203B41FA5}">
                      <a16:colId xmlns:a16="http://schemas.microsoft.com/office/drawing/2014/main" val="3126747391"/>
                    </a:ext>
                  </a:extLst>
                </a:gridCol>
                <a:gridCol w="1112130">
                  <a:extLst>
                    <a:ext uri="{9D8B030D-6E8A-4147-A177-3AD203B41FA5}">
                      <a16:colId xmlns:a16="http://schemas.microsoft.com/office/drawing/2014/main" val="1883899143"/>
                    </a:ext>
                  </a:extLst>
                </a:gridCol>
                <a:gridCol w="1112130">
                  <a:extLst>
                    <a:ext uri="{9D8B030D-6E8A-4147-A177-3AD203B41FA5}">
                      <a16:colId xmlns:a16="http://schemas.microsoft.com/office/drawing/2014/main" val="456608811"/>
                    </a:ext>
                  </a:extLst>
                </a:gridCol>
              </a:tblGrid>
              <a:tr h="5440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Lag 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Lag 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Lag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Lag +1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Lag +2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5523460"/>
                  </a:ext>
                </a:extLst>
              </a:tr>
              <a:tr h="5440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 / 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/ 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 / 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/ 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/ 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54206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D0C859-DD12-B14D-925F-AF041401C067}"/>
              </a:ext>
            </a:extLst>
          </p:cNvPr>
          <p:cNvSpPr txBox="1"/>
          <p:nvPr/>
        </p:nvSpPr>
        <p:spPr>
          <a:xfrm>
            <a:off x="5806832" y="2074985"/>
            <a:ext cx="55606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can create a </a:t>
            </a:r>
            <a:r>
              <a:rPr lang="en-US" b="1" i="1" dirty="0"/>
              <a:t>profile</a:t>
            </a:r>
            <a:r>
              <a:rPr lang="en-US" dirty="0"/>
              <a:t> of the synchrony between people by counting up the points at each lag.</a:t>
            </a:r>
          </a:p>
          <a:p>
            <a:endParaRPr lang="en-US" dirty="0"/>
          </a:p>
          <a:p>
            <a:r>
              <a:rPr lang="en-US" dirty="0"/>
              <a:t>Since there are different amounts of cells, we covert them to a percentage.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7DC295A-7CE0-224C-86E1-158999AF57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4939498"/>
              </p:ext>
            </p:extLst>
          </p:nvPr>
        </p:nvGraphicFramePr>
        <p:xfrm>
          <a:off x="5806832" y="4899247"/>
          <a:ext cx="5560650" cy="51681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12130">
                  <a:extLst>
                    <a:ext uri="{9D8B030D-6E8A-4147-A177-3AD203B41FA5}">
                      <a16:colId xmlns:a16="http://schemas.microsoft.com/office/drawing/2014/main" val="1464685721"/>
                    </a:ext>
                  </a:extLst>
                </a:gridCol>
                <a:gridCol w="1112130">
                  <a:extLst>
                    <a:ext uri="{9D8B030D-6E8A-4147-A177-3AD203B41FA5}">
                      <a16:colId xmlns:a16="http://schemas.microsoft.com/office/drawing/2014/main" val="3723031295"/>
                    </a:ext>
                  </a:extLst>
                </a:gridCol>
                <a:gridCol w="1112130">
                  <a:extLst>
                    <a:ext uri="{9D8B030D-6E8A-4147-A177-3AD203B41FA5}">
                      <a16:colId xmlns:a16="http://schemas.microsoft.com/office/drawing/2014/main" val="2843587765"/>
                    </a:ext>
                  </a:extLst>
                </a:gridCol>
                <a:gridCol w="1112130">
                  <a:extLst>
                    <a:ext uri="{9D8B030D-6E8A-4147-A177-3AD203B41FA5}">
                      <a16:colId xmlns:a16="http://schemas.microsoft.com/office/drawing/2014/main" val="2249461155"/>
                    </a:ext>
                  </a:extLst>
                </a:gridCol>
                <a:gridCol w="1112130">
                  <a:extLst>
                    <a:ext uri="{9D8B030D-6E8A-4147-A177-3AD203B41FA5}">
                      <a16:colId xmlns:a16="http://schemas.microsoft.com/office/drawing/2014/main" val="1529447163"/>
                    </a:ext>
                  </a:extLst>
                </a:gridCol>
              </a:tblGrid>
              <a:tr h="5168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4908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5443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I Learn This?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I have </a:t>
            </a:r>
            <a:r>
              <a:rPr lang="en-US" sz="2000" b="1" i="1" dirty="0"/>
              <a:t>CATEGORICAL</a:t>
            </a:r>
            <a:r>
              <a:rPr lang="en-US" sz="2000" dirty="0"/>
              <a:t>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I have a </a:t>
            </a:r>
            <a:r>
              <a:rPr lang="en-US" sz="2000" b="1" i="1" dirty="0"/>
              <a:t>SHORT TIME SERIES</a:t>
            </a:r>
            <a:r>
              <a:rPr lang="en-US" sz="2000" dirty="0"/>
              <a:t> (e.g., 20-30 measurement occasions)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I have </a:t>
            </a:r>
            <a:r>
              <a:rPr lang="en-US" sz="2000" b="1" i="1" dirty="0"/>
              <a:t>NON-LINEAR PATTERNS</a:t>
            </a:r>
            <a:r>
              <a:rPr lang="en-US" sz="2000" dirty="0"/>
              <a:t> in my data (e.g., there may be some relationships that aren’t captured by a simple point </a:t>
            </a:r>
            <a:r>
              <a:rPr lang="en-US" sz="2000" i="1" dirty="0"/>
              <a:t>t</a:t>
            </a:r>
            <a:r>
              <a:rPr lang="en-US" sz="2000" dirty="0"/>
              <a:t> predicts point </a:t>
            </a:r>
            <a:r>
              <a:rPr lang="en-US" sz="2000" i="1" dirty="0"/>
              <a:t>t</a:t>
            </a:r>
            <a:r>
              <a:rPr lang="en-US" sz="2000" dirty="0"/>
              <a:t>+1)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CRQA is like </a:t>
            </a:r>
            <a:r>
              <a:rPr lang="en-US" sz="2000" b="1" i="1" dirty="0"/>
              <a:t>SUPER </a:t>
            </a:r>
            <a:r>
              <a:rPr lang="en-US" sz="2000" dirty="0"/>
              <a:t>State Space Grids!</a:t>
            </a:r>
          </a:p>
        </p:txBody>
      </p:sp>
    </p:spTree>
    <p:extLst>
      <p:ext uri="{BB962C8B-B14F-4D97-AF65-F5344CB8AC3E}">
        <p14:creationId xmlns:p14="http://schemas.microsoft.com/office/powerpoint/2010/main" val="1736011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B2DF7-68B7-1B40-9BA4-36F87C76E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 Plots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03F5F4-4307-2E45-BFB7-7CFC07E327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852542"/>
              </p:ext>
            </p:extLst>
          </p:nvPr>
        </p:nvGraphicFramePr>
        <p:xfrm>
          <a:off x="3063631" y="5966251"/>
          <a:ext cx="6678245" cy="56350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35649">
                  <a:extLst>
                    <a:ext uri="{9D8B030D-6E8A-4147-A177-3AD203B41FA5}">
                      <a16:colId xmlns:a16="http://schemas.microsoft.com/office/drawing/2014/main" val="1464685721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372303129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284358776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224946115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1529447163"/>
                    </a:ext>
                  </a:extLst>
                </a:gridCol>
              </a:tblGrid>
              <a:tr h="5635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4908897"/>
                  </a:ext>
                </a:extLst>
              </a:tr>
            </a:tbl>
          </a:graphicData>
        </a:graphic>
      </p:graphicFrame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2B589D8B-01EA-7640-9977-35DCCD3FC2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8350544"/>
              </p:ext>
            </p:extLst>
          </p:nvPr>
        </p:nvGraphicFramePr>
        <p:xfrm>
          <a:off x="2895601" y="2297723"/>
          <a:ext cx="7065264" cy="34426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Line Callout 1 9">
            <a:extLst>
              <a:ext uri="{FF2B5EF4-FFF2-40B4-BE49-F238E27FC236}">
                <a16:creationId xmlns:a16="http://schemas.microsoft.com/office/drawing/2014/main" id="{8C2A04E0-C3B8-6849-8EB9-7E5E76ED3D25}"/>
              </a:ext>
            </a:extLst>
          </p:cNvPr>
          <p:cNvSpPr/>
          <p:nvPr/>
        </p:nvSpPr>
        <p:spPr>
          <a:xfrm>
            <a:off x="351692" y="2661137"/>
            <a:ext cx="2203939" cy="3079263"/>
          </a:xfrm>
          <a:prstGeom prst="borderCallout1">
            <a:avLst>
              <a:gd name="adj1" fmla="val 17865"/>
              <a:gd name="adj2" fmla="val 112049"/>
              <a:gd name="adj3" fmla="val 9692"/>
              <a:gd name="adj4" fmla="val 1771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 recurrence at Lag -2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Person 1 leading Person 2</a:t>
            </a:r>
          </a:p>
        </p:txBody>
      </p:sp>
    </p:spTree>
    <p:extLst>
      <p:ext uri="{BB962C8B-B14F-4D97-AF65-F5344CB8AC3E}">
        <p14:creationId xmlns:p14="http://schemas.microsoft.com/office/powerpoint/2010/main" val="1684768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B2DF7-68B7-1B40-9BA4-36F87C76E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 Plots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03F5F4-4307-2E45-BFB7-7CFC07E327B6}"/>
              </a:ext>
            </a:extLst>
          </p:cNvPr>
          <p:cNvGraphicFramePr>
            <a:graphicFrameLocks noGrp="1"/>
          </p:cNvGraphicFramePr>
          <p:nvPr/>
        </p:nvGraphicFramePr>
        <p:xfrm>
          <a:off x="3063631" y="5966251"/>
          <a:ext cx="6678245" cy="56350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35649">
                  <a:extLst>
                    <a:ext uri="{9D8B030D-6E8A-4147-A177-3AD203B41FA5}">
                      <a16:colId xmlns:a16="http://schemas.microsoft.com/office/drawing/2014/main" val="1464685721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372303129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284358776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224946115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1529447163"/>
                    </a:ext>
                  </a:extLst>
                </a:gridCol>
              </a:tblGrid>
              <a:tr h="5635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4908897"/>
                  </a:ext>
                </a:extLst>
              </a:tr>
            </a:tbl>
          </a:graphicData>
        </a:graphic>
      </p:graphicFrame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2B589D8B-01EA-7640-9977-35DCCD3FC2D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895601" y="2297723"/>
          <a:ext cx="7065264" cy="34426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Line Callout 1 9">
            <a:extLst>
              <a:ext uri="{FF2B5EF4-FFF2-40B4-BE49-F238E27FC236}">
                <a16:creationId xmlns:a16="http://schemas.microsoft.com/office/drawing/2014/main" id="{8C2A04E0-C3B8-6849-8EB9-7E5E76ED3D25}"/>
              </a:ext>
            </a:extLst>
          </p:cNvPr>
          <p:cNvSpPr/>
          <p:nvPr/>
        </p:nvSpPr>
        <p:spPr>
          <a:xfrm>
            <a:off x="328247" y="2661138"/>
            <a:ext cx="2028092" cy="3079263"/>
          </a:xfrm>
          <a:prstGeom prst="borderCallout1">
            <a:avLst>
              <a:gd name="adj1" fmla="val 73830"/>
              <a:gd name="adj2" fmla="val 116673"/>
              <a:gd name="adj3" fmla="val 78220"/>
              <a:gd name="adj4" fmla="val 3002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recurrence at Lag 0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Matching in the moment</a:t>
            </a:r>
          </a:p>
        </p:txBody>
      </p:sp>
    </p:spTree>
    <p:extLst>
      <p:ext uri="{BB962C8B-B14F-4D97-AF65-F5344CB8AC3E}">
        <p14:creationId xmlns:p14="http://schemas.microsoft.com/office/powerpoint/2010/main" val="91434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B2DF7-68B7-1B40-9BA4-36F87C76E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 Plots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03F5F4-4307-2E45-BFB7-7CFC07E327B6}"/>
              </a:ext>
            </a:extLst>
          </p:cNvPr>
          <p:cNvGraphicFramePr>
            <a:graphicFrameLocks noGrp="1"/>
          </p:cNvGraphicFramePr>
          <p:nvPr/>
        </p:nvGraphicFramePr>
        <p:xfrm>
          <a:off x="3063631" y="5966251"/>
          <a:ext cx="6678245" cy="56350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35649">
                  <a:extLst>
                    <a:ext uri="{9D8B030D-6E8A-4147-A177-3AD203B41FA5}">
                      <a16:colId xmlns:a16="http://schemas.microsoft.com/office/drawing/2014/main" val="1464685721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372303129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284358776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224946115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1529447163"/>
                    </a:ext>
                  </a:extLst>
                </a:gridCol>
              </a:tblGrid>
              <a:tr h="5635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4908897"/>
                  </a:ext>
                </a:extLst>
              </a:tr>
            </a:tbl>
          </a:graphicData>
        </a:graphic>
      </p:graphicFrame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2B589D8B-01EA-7640-9977-35DCCD3FC2D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895601" y="2297723"/>
          <a:ext cx="7065264" cy="34426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Line Callout 1 9">
            <a:extLst>
              <a:ext uri="{FF2B5EF4-FFF2-40B4-BE49-F238E27FC236}">
                <a16:creationId xmlns:a16="http://schemas.microsoft.com/office/drawing/2014/main" id="{8C2A04E0-C3B8-6849-8EB9-7E5E76ED3D25}"/>
              </a:ext>
            </a:extLst>
          </p:cNvPr>
          <p:cNvSpPr/>
          <p:nvPr/>
        </p:nvSpPr>
        <p:spPr>
          <a:xfrm>
            <a:off x="328247" y="2661138"/>
            <a:ext cx="2028092" cy="3079263"/>
          </a:xfrm>
          <a:prstGeom prst="borderCallout1">
            <a:avLst>
              <a:gd name="adj1" fmla="val 92485"/>
              <a:gd name="adj2" fmla="val 117251"/>
              <a:gd name="adj3" fmla="val 39388"/>
              <a:gd name="adj4" fmla="val 4268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 recurrence at Lag +2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Person 2 leading Person 1</a:t>
            </a:r>
          </a:p>
        </p:txBody>
      </p:sp>
    </p:spTree>
    <p:extLst>
      <p:ext uri="{BB962C8B-B14F-4D97-AF65-F5344CB8AC3E}">
        <p14:creationId xmlns:p14="http://schemas.microsoft.com/office/powerpoint/2010/main" val="394975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B2DF7-68B7-1B40-9BA4-36F87C76E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 Plots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03F5F4-4307-2E45-BFB7-7CFC07E327B6}"/>
              </a:ext>
            </a:extLst>
          </p:cNvPr>
          <p:cNvGraphicFramePr>
            <a:graphicFrameLocks noGrp="1"/>
          </p:cNvGraphicFramePr>
          <p:nvPr/>
        </p:nvGraphicFramePr>
        <p:xfrm>
          <a:off x="3063631" y="5966251"/>
          <a:ext cx="6678245" cy="56350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35649">
                  <a:extLst>
                    <a:ext uri="{9D8B030D-6E8A-4147-A177-3AD203B41FA5}">
                      <a16:colId xmlns:a16="http://schemas.microsoft.com/office/drawing/2014/main" val="1464685721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372303129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284358776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2249461155"/>
                    </a:ext>
                  </a:extLst>
                </a:gridCol>
                <a:gridCol w="1335649">
                  <a:extLst>
                    <a:ext uri="{9D8B030D-6E8A-4147-A177-3AD203B41FA5}">
                      <a16:colId xmlns:a16="http://schemas.microsoft.com/office/drawing/2014/main" val="1529447163"/>
                    </a:ext>
                  </a:extLst>
                </a:gridCol>
              </a:tblGrid>
              <a:tr h="5635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4908897"/>
                  </a:ext>
                </a:extLst>
              </a:tr>
            </a:tbl>
          </a:graphicData>
        </a:graphic>
      </p:graphicFrame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2B589D8B-01EA-7640-9977-35DCCD3FC2D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895601" y="2297723"/>
          <a:ext cx="7065264" cy="34426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Line Callout 1 9">
            <a:extLst>
              <a:ext uri="{FF2B5EF4-FFF2-40B4-BE49-F238E27FC236}">
                <a16:creationId xmlns:a16="http://schemas.microsoft.com/office/drawing/2014/main" id="{8C2A04E0-C3B8-6849-8EB9-7E5E76ED3D25}"/>
              </a:ext>
            </a:extLst>
          </p:cNvPr>
          <p:cNvSpPr/>
          <p:nvPr/>
        </p:nvSpPr>
        <p:spPr>
          <a:xfrm>
            <a:off x="328247" y="2661138"/>
            <a:ext cx="2028092" cy="3442678"/>
          </a:xfrm>
          <a:prstGeom prst="borderCallout1">
            <a:avLst>
              <a:gd name="adj1" fmla="val 11013"/>
              <a:gd name="adj2" fmla="val 114361"/>
              <a:gd name="adj3" fmla="val 9693"/>
              <a:gd name="adj4" fmla="val 13262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Overall:</a:t>
            </a:r>
          </a:p>
          <a:p>
            <a:pPr algn="ctr"/>
            <a:endParaRPr lang="en-US" dirty="0"/>
          </a:p>
          <a:p>
            <a:pPr algn="ctr"/>
            <a:r>
              <a:rPr lang="en-US" b="1" i="1" dirty="0"/>
              <a:t>Turn-taking</a:t>
            </a:r>
            <a:r>
              <a:rPr lang="en-US" dirty="0"/>
              <a:t> structure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One person experiences something, then other person matches after one or two time steps</a:t>
            </a:r>
          </a:p>
        </p:txBody>
      </p:sp>
    </p:spTree>
    <p:extLst>
      <p:ext uri="{BB962C8B-B14F-4D97-AF65-F5344CB8AC3E}">
        <p14:creationId xmlns:p14="http://schemas.microsoft.com/office/powerpoint/2010/main" val="3280730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Example:</a:t>
            </a:r>
            <a:br>
              <a:rPr lang="en-US" dirty="0"/>
            </a:br>
            <a:r>
              <a:rPr lang="en-US" dirty="0"/>
              <a:t>Emotion Dynamics</a:t>
            </a:r>
          </a:p>
        </p:txBody>
      </p:sp>
      <p:pic>
        <p:nvPicPr>
          <p:cNvPr id="1026" name="Picture 2" descr="https://raw.githubusercontent.com/a-paxton/emotion-dynamics/master/Main_Paxton_Dale-all_analyses/figure-html/interestvalidation-analyses-and-plotting-1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4618" y="2638425"/>
            <a:ext cx="4342765" cy="310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587048" y="2472171"/>
            <a:ext cx="32752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Alex Paxton’s </a:t>
            </a:r>
            <a:r>
              <a:rPr lang="en-US" dirty="0" err="1"/>
              <a:t>github</a:t>
            </a:r>
            <a:endParaRPr lang="en-US" dirty="0"/>
          </a:p>
          <a:p>
            <a:endParaRPr lang="en-US" dirty="0"/>
          </a:p>
          <a:p>
            <a:r>
              <a:rPr lang="en-US" dirty="0"/>
              <a:t>From the manuscript: "</a:t>
            </a:r>
            <a:r>
              <a:rPr lang="en-US" dirty="0">
                <a:hlinkClick r:id="rId3"/>
              </a:rPr>
              <a:t>An exploratory analysis of emotion dynamics between mothers and adolescents during conflict discussions</a:t>
            </a:r>
            <a:r>
              <a:rPr lang="en-US" dirty="0"/>
              <a:t>"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7323" y="2335875"/>
            <a:ext cx="30258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figure shows the patterns of </a:t>
            </a:r>
            <a:r>
              <a:rPr lang="en-US" b="1" i="1" dirty="0"/>
              <a:t>recurrence</a:t>
            </a:r>
            <a:r>
              <a:rPr lang="en-US" dirty="0"/>
              <a:t> between a mother and an adolescent child in expressed </a:t>
            </a:r>
            <a:r>
              <a:rPr lang="en-US" b="1" i="1" dirty="0"/>
              <a:t>interest</a:t>
            </a:r>
            <a:r>
              <a:rPr lang="en-US" dirty="0"/>
              <a:t> across a number of lags.</a:t>
            </a:r>
          </a:p>
          <a:p>
            <a:endParaRPr lang="en-US" dirty="0"/>
          </a:p>
          <a:p>
            <a:r>
              <a:rPr lang="en-US" dirty="0"/>
              <a:t>When satisfaction was </a:t>
            </a:r>
            <a:r>
              <a:rPr lang="en-US" b="1" i="1" dirty="0"/>
              <a:t>low</a:t>
            </a:r>
            <a:r>
              <a:rPr lang="en-US" dirty="0"/>
              <a:t> recurrence was less than chance. When it was </a:t>
            </a:r>
            <a:r>
              <a:rPr lang="en-US" b="1" i="1" dirty="0"/>
              <a:t>high</a:t>
            </a:r>
            <a:r>
              <a:rPr lang="en-US" dirty="0"/>
              <a:t> people showed a </a:t>
            </a:r>
            <a:r>
              <a:rPr lang="en-US" b="1" i="1" dirty="0"/>
              <a:t>turn-taking</a:t>
            </a:r>
            <a:r>
              <a:rPr lang="en-US" dirty="0"/>
              <a:t> pattern.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1069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 dirty="0"/>
              <a:t>Quantifying the Plot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6495850"/>
              </p:ext>
            </p:extLst>
          </p:nvPr>
        </p:nvGraphicFramePr>
        <p:xfrm>
          <a:off x="6096000" y="20639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9D86CD-5663-3C41-B32D-8CA97C117114}"/>
              </a:ext>
            </a:extLst>
          </p:cNvPr>
          <p:cNvSpPr txBox="1"/>
          <p:nvPr/>
        </p:nvSpPr>
        <p:spPr>
          <a:xfrm>
            <a:off x="973015" y="2063994"/>
            <a:ext cx="471267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Profile plots are essentially giving the same information as a Cross Correlation, but for categorical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also calculate statistics that relate to the entire plot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/>
              <a:t>Recurrence Rate</a:t>
            </a:r>
            <a:r>
              <a:rPr lang="en-US" dirty="0"/>
              <a:t>: proportion of squares that are filled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example: 18 / 84 = 0.21</a:t>
            </a:r>
          </a:p>
        </p:txBody>
      </p:sp>
    </p:spTree>
    <p:extLst>
      <p:ext uri="{BB962C8B-B14F-4D97-AF65-F5344CB8AC3E}">
        <p14:creationId xmlns:p14="http://schemas.microsoft.com/office/powerpoint/2010/main" val="4894119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 dirty="0"/>
              <a:t>Diagonal lines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96000" y="20639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9D86CD-5663-3C41-B32D-8CA97C117114}"/>
              </a:ext>
            </a:extLst>
          </p:cNvPr>
          <p:cNvSpPr txBox="1"/>
          <p:nvPr/>
        </p:nvSpPr>
        <p:spPr>
          <a:xfrm>
            <a:off x="973015" y="2063994"/>
            <a:ext cx="47126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Diagonal lines have special importance in recurrence plots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Diagonals correspond to relationships at different lags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Continuous diagonal lines therefore correspond to </a:t>
            </a:r>
            <a:r>
              <a:rPr lang="en-US" b="1" i="1" dirty="0"/>
              <a:t>extended periods of matching </a:t>
            </a:r>
            <a:r>
              <a:rPr lang="en-US" dirty="0"/>
              <a:t>at some lag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A8C72B-5DA4-414E-9DC5-49028045A30F}"/>
              </a:ext>
            </a:extLst>
          </p:cNvPr>
          <p:cNvSpPr/>
          <p:nvPr/>
        </p:nvSpPr>
        <p:spPr>
          <a:xfrm rot="3145310">
            <a:off x="7123042" y="3018071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7995DE2-E9AF-A34E-88F8-4C534262E872}"/>
              </a:ext>
            </a:extLst>
          </p:cNvPr>
          <p:cNvSpPr/>
          <p:nvPr/>
        </p:nvSpPr>
        <p:spPr>
          <a:xfrm rot="3145310">
            <a:off x="7134764" y="3379137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32A2B5C-4323-AD4E-8232-BDF0CD66B004}"/>
              </a:ext>
            </a:extLst>
          </p:cNvPr>
          <p:cNvSpPr/>
          <p:nvPr/>
        </p:nvSpPr>
        <p:spPr>
          <a:xfrm rot="3145310">
            <a:off x="7139054" y="1937829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ine Callout 1 4">
            <a:extLst>
              <a:ext uri="{FF2B5EF4-FFF2-40B4-BE49-F238E27FC236}">
                <a16:creationId xmlns:a16="http://schemas.microsoft.com/office/drawing/2014/main" id="{9E507469-CDDC-7B4F-A164-7ED5451A9E75}"/>
              </a:ext>
            </a:extLst>
          </p:cNvPr>
          <p:cNvSpPr/>
          <p:nvPr/>
        </p:nvSpPr>
        <p:spPr>
          <a:xfrm>
            <a:off x="1735014" y="4818185"/>
            <a:ext cx="3856893" cy="1721454"/>
          </a:xfrm>
          <a:prstGeom prst="borderCallout1">
            <a:avLst>
              <a:gd name="adj1" fmla="val -7809"/>
              <a:gd name="adj2" fmla="val 97442"/>
              <a:gd name="adj3" fmla="val -35958"/>
              <a:gd name="adj4" fmla="val 1321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Person 1 entered state 1, then stayed there for two beats.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After two beats, Person 2 entered state 1, then stayed there for two beats</a:t>
            </a:r>
          </a:p>
        </p:txBody>
      </p:sp>
    </p:spTree>
    <p:extLst>
      <p:ext uri="{BB962C8B-B14F-4D97-AF65-F5344CB8AC3E}">
        <p14:creationId xmlns:p14="http://schemas.microsoft.com/office/powerpoint/2010/main" val="4251849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 dirty="0"/>
              <a:t>Diagonal lines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96000" y="20639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9D86CD-5663-3C41-B32D-8CA97C117114}"/>
              </a:ext>
            </a:extLst>
          </p:cNvPr>
          <p:cNvSpPr txBox="1"/>
          <p:nvPr/>
        </p:nvSpPr>
        <p:spPr>
          <a:xfrm>
            <a:off x="973015" y="2063994"/>
            <a:ext cx="47126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of the CRQA metrics are built around diagonal 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means they try to capture </a:t>
            </a:r>
            <a:r>
              <a:rPr lang="en-US" b="1" i="1" dirty="0"/>
              <a:t>periods of extended coordination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/>
              <a:t>Percent Determinism:</a:t>
            </a:r>
            <a:r>
              <a:rPr lang="en-US" dirty="0"/>
              <a:t> the proportion of points that are in diagonal 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this example: 6 / 18 = 0.33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A8C72B-5DA4-414E-9DC5-49028045A30F}"/>
              </a:ext>
            </a:extLst>
          </p:cNvPr>
          <p:cNvSpPr/>
          <p:nvPr/>
        </p:nvSpPr>
        <p:spPr>
          <a:xfrm rot="3145310">
            <a:off x="7123042" y="3018071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7995DE2-E9AF-A34E-88F8-4C534262E872}"/>
              </a:ext>
            </a:extLst>
          </p:cNvPr>
          <p:cNvSpPr/>
          <p:nvPr/>
        </p:nvSpPr>
        <p:spPr>
          <a:xfrm rot="3145310">
            <a:off x="7134764" y="3379137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32A2B5C-4323-AD4E-8232-BDF0CD66B004}"/>
              </a:ext>
            </a:extLst>
          </p:cNvPr>
          <p:cNvSpPr/>
          <p:nvPr/>
        </p:nvSpPr>
        <p:spPr>
          <a:xfrm rot="3145310">
            <a:off x="7139054" y="1937829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438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 dirty="0"/>
              <a:t>Diagonal lines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96000" y="20639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9D86CD-5663-3C41-B32D-8CA97C117114}"/>
              </a:ext>
            </a:extLst>
          </p:cNvPr>
          <p:cNvSpPr txBox="1"/>
          <p:nvPr/>
        </p:nvSpPr>
        <p:spPr>
          <a:xfrm>
            <a:off x="973015" y="2063994"/>
            <a:ext cx="47126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1" dirty="0"/>
              <a:t>Number of Lines</a:t>
            </a:r>
            <a:r>
              <a:rPr lang="en-US" sz="2400" dirty="0"/>
              <a:t>: how many diagonal lines are there! (here there are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1" dirty="0"/>
              <a:t>Maximum Line Length:</a:t>
            </a:r>
            <a:r>
              <a:rPr lang="en-US" sz="2400" dirty="0"/>
              <a:t> what is the length of the longest line! (here it is 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1" dirty="0"/>
              <a:t>Average Line Length:</a:t>
            </a:r>
            <a:r>
              <a:rPr lang="en-US" sz="2400" dirty="0"/>
              <a:t> what is the average length of the diagonal lines! (here it is 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i="1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A8C72B-5DA4-414E-9DC5-49028045A30F}"/>
              </a:ext>
            </a:extLst>
          </p:cNvPr>
          <p:cNvSpPr/>
          <p:nvPr/>
        </p:nvSpPr>
        <p:spPr>
          <a:xfrm rot="3145310">
            <a:off x="7123042" y="3018071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7995DE2-E9AF-A34E-88F8-4C534262E872}"/>
              </a:ext>
            </a:extLst>
          </p:cNvPr>
          <p:cNvSpPr/>
          <p:nvPr/>
        </p:nvSpPr>
        <p:spPr>
          <a:xfrm rot="3145310">
            <a:off x="7134764" y="3379137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32A2B5C-4323-AD4E-8232-BDF0CD66B004}"/>
              </a:ext>
            </a:extLst>
          </p:cNvPr>
          <p:cNvSpPr/>
          <p:nvPr/>
        </p:nvSpPr>
        <p:spPr>
          <a:xfrm rot="3145310">
            <a:off x="7139054" y="1937829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606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 dirty="0"/>
              <a:t>Diagonal lines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96000" y="20639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9D86CD-5663-3C41-B32D-8CA97C117114}"/>
              </a:ext>
            </a:extLst>
          </p:cNvPr>
          <p:cNvSpPr txBox="1"/>
          <p:nvPr/>
        </p:nvSpPr>
        <p:spPr>
          <a:xfrm>
            <a:off x="973015" y="2063994"/>
            <a:ext cx="47126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1" dirty="0"/>
              <a:t>Entropy:</a:t>
            </a:r>
            <a:r>
              <a:rPr lang="en-US" sz="2400" dirty="0"/>
              <a:t> this is a measure of disorder, based on Shannon’s information theory. It is essentially a measure of variability in the lengths of all the diagonal lines.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Only used for lines longer than the minimum (2 points).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 this example, it’s 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i="1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A8C72B-5DA4-414E-9DC5-49028045A30F}"/>
              </a:ext>
            </a:extLst>
          </p:cNvPr>
          <p:cNvSpPr/>
          <p:nvPr/>
        </p:nvSpPr>
        <p:spPr>
          <a:xfrm rot="3145310">
            <a:off x="7123042" y="3018071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7995DE2-E9AF-A34E-88F8-4C534262E872}"/>
              </a:ext>
            </a:extLst>
          </p:cNvPr>
          <p:cNvSpPr/>
          <p:nvPr/>
        </p:nvSpPr>
        <p:spPr>
          <a:xfrm rot="3145310">
            <a:off x="7134764" y="3379137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32A2B5C-4323-AD4E-8232-BDF0CD66B004}"/>
              </a:ext>
            </a:extLst>
          </p:cNvPr>
          <p:cNvSpPr/>
          <p:nvPr/>
        </p:nvSpPr>
        <p:spPr>
          <a:xfrm rot="3145310">
            <a:off x="7139054" y="1937829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8B3D04-DEDE-5547-92AB-4B6AA6867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214" y="5353411"/>
            <a:ext cx="4122223" cy="110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I Learn This?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If you use </a:t>
            </a:r>
            <a:r>
              <a:rPr lang="en-US" sz="2000" b="1" i="1" dirty="0"/>
              <a:t>Cross Recurrence Quantification Analysis (CRQA),</a:t>
            </a:r>
            <a:r>
              <a:rPr lang="en-US" sz="2000" dirty="0"/>
              <a:t> you will get a series of numbers that represent </a:t>
            </a:r>
            <a:r>
              <a:rPr lang="en-US" sz="2000" b="1" i="1" dirty="0"/>
              <a:t>non-linear patterns </a:t>
            </a:r>
            <a:r>
              <a:rPr lang="en-US" sz="2000" dirty="0"/>
              <a:t>over time</a:t>
            </a:r>
          </a:p>
          <a:p>
            <a:r>
              <a:rPr lang="en-US" sz="2000" dirty="0"/>
              <a:t>These numbers are related to </a:t>
            </a:r>
            <a:r>
              <a:rPr lang="en-US" sz="2000" b="1" i="1" dirty="0"/>
              <a:t>periods of extended matching</a:t>
            </a:r>
            <a:r>
              <a:rPr lang="en-US" sz="2000" dirty="0"/>
              <a:t> among participants</a:t>
            </a:r>
          </a:p>
          <a:p>
            <a:r>
              <a:rPr lang="en-US" sz="2000" dirty="0"/>
              <a:t>This captures patterns when two people can take different states:</a:t>
            </a:r>
          </a:p>
          <a:p>
            <a:pPr lvl="1"/>
            <a:r>
              <a:rPr lang="en-US" sz="1800" dirty="0"/>
              <a:t>Talking vs. not talking in a conversation</a:t>
            </a:r>
          </a:p>
          <a:p>
            <a:pPr lvl="1"/>
            <a:r>
              <a:rPr lang="en-US" sz="1800" dirty="0"/>
              <a:t>Mom and child looking at different parts of an image or movie</a:t>
            </a:r>
          </a:p>
          <a:p>
            <a:pPr lvl="1"/>
            <a:r>
              <a:rPr lang="en-US" sz="1800" dirty="0"/>
              <a:t>Different emotional states over visited in a conversation (e.g. State Space Grids examples)</a:t>
            </a:r>
          </a:p>
        </p:txBody>
      </p:sp>
    </p:spTree>
    <p:extLst>
      <p:ext uri="{BB962C8B-B14F-4D97-AF65-F5344CB8AC3E}">
        <p14:creationId xmlns:p14="http://schemas.microsoft.com/office/powerpoint/2010/main" val="3254997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 dirty="0"/>
              <a:t>Diagonal lines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96000" y="20639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9D86CD-5663-3C41-B32D-8CA97C117114}"/>
              </a:ext>
            </a:extLst>
          </p:cNvPr>
          <p:cNvSpPr txBox="1"/>
          <p:nvPr/>
        </p:nvSpPr>
        <p:spPr>
          <a:xfrm>
            <a:off x="973015" y="2063994"/>
            <a:ext cx="4712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1" dirty="0"/>
              <a:t>Normalized Entropy:</a:t>
            </a:r>
            <a:r>
              <a:rPr lang="en-US" sz="2400" dirty="0"/>
              <a:t> this is Shannon Entropy, normalized across numbers of lines in the plot. It can be useful for making comparisons across different systems.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If you are doing regressions, probably just pick one of ENTR or normalized ENTR.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i="1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A8C72B-5DA4-414E-9DC5-49028045A30F}"/>
              </a:ext>
            </a:extLst>
          </p:cNvPr>
          <p:cNvSpPr/>
          <p:nvPr/>
        </p:nvSpPr>
        <p:spPr>
          <a:xfrm rot="3145310">
            <a:off x="7123042" y="3018071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7995DE2-E9AF-A34E-88F8-4C534262E872}"/>
              </a:ext>
            </a:extLst>
          </p:cNvPr>
          <p:cNvSpPr/>
          <p:nvPr/>
        </p:nvSpPr>
        <p:spPr>
          <a:xfrm rot="3145310">
            <a:off x="7134764" y="3379137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32A2B5C-4323-AD4E-8232-BDF0CD66B004}"/>
              </a:ext>
            </a:extLst>
          </p:cNvPr>
          <p:cNvSpPr/>
          <p:nvPr/>
        </p:nvSpPr>
        <p:spPr>
          <a:xfrm rot="3145310">
            <a:off x="7139054" y="1937829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26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 dirty="0"/>
              <a:t>Vertical Lines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96000" y="20639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9D86CD-5663-3C41-B32D-8CA97C117114}"/>
              </a:ext>
            </a:extLst>
          </p:cNvPr>
          <p:cNvSpPr txBox="1"/>
          <p:nvPr/>
        </p:nvSpPr>
        <p:spPr>
          <a:xfrm>
            <a:off x="973015" y="2063994"/>
            <a:ext cx="47126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Vertical lines indicate when a person entered a state, and then another person entered that state and stayed there.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These are used less often, but may be interesting in certain cases.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Thought of as “trapping” the other person in the state you were in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A8C72B-5DA4-414E-9DC5-49028045A30F}"/>
              </a:ext>
            </a:extLst>
          </p:cNvPr>
          <p:cNvSpPr/>
          <p:nvPr/>
        </p:nvSpPr>
        <p:spPr>
          <a:xfrm>
            <a:off x="6925996" y="3187752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7995DE2-E9AF-A34E-88F8-4C534262E872}"/>
              </a:ext>
            </a:extLst>
          </p:cNvPr>
          <p:cNvSpPr/>
          <p:nvPr/>
        </p:nvSpPr>
        <p:spPr>
          <a:xfrm>
            <a:off x="7336305" y="3203653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32A2B5C-4323-AD4E-8232-BDF0CD66B004}"/>
              </a:ext>
            </a:extLst>
          </p:cNvPr>
          <p:cNvSpPr/>
          <p:nvPr/>
        </p:nvSpPr>
        <p:spPr>
          <a:xfrm>
            <a:off x="6925997" y="2092795"/>
            <a:ext cx="394089" cy="731741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BF531B1-EFB2-1B4F-BCE2-8A3A8F7062C3}"/>
              </a:ext>
            </a:extLst>
          </p:cNvPr>
          <p:cNvSpPr/>
          <p:nvPr/>
        </p:nvSpPr>
        <p:spPr>
          <a:xfrm>
            <a:off x="7343532" y="2092795"/>
            <a:ext cx="394089" cy="731741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9F9B7EB-88F9-294B-AFD2-BBE719F1551E}"/>
              </a:ext>
            </a:extLst>
          </p:cNvPr>
          <p:cNvSpPr/>
          <p:nvPr/>
        </p:nvSpPr>
        <p:spPr>
          <a:xfrm>
            <a:off x="9008208" y="2063994"/>
            <a:ext cx="394089" cy="731741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3EAB6D8-C145-6B45-B2A3-1C5753541176}"/>
              </a:ext>
            </a:extLst>
          </p:cNvPr>
          <p:cNvSpPr/>
          <p:nvPr/>
        </p:nvSpPr>
        <p:spPr>
          <a:xfrm>
            <a:off x="9008208" y="3161053"/>
            <a:ext cx="394089" cy="11413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817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318361"/>
            <a:ext cx="7729728" cy="1188720"/>
          </a:xfrm>
        </p:spPr>
        <p:txBody>
          <a:bodyPr/>
          <a:lstStyle/>
          <a:p>
            <a:r>
              <a:rPr lang="en-US" dirty="0"/>
              <a:t>Vertical Lines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E8D7D0-D46A-6B40-A687-D8CDDEC0F19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96000" y="2063994"/>
          <a:ext cx="416561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6561">
                  <a:extLst>
                    <a:ext uri="{9D8B030D-6E8A-4147-A177-3AD203B41FA5}">
                      <a16:colId xmlns:a16="http://schemas.microsoft.com/office/drawing/2014/main" val="3769435165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23174028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68955250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480867821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183880659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35427324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43933402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2417966906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979279003"/>
                    </a:ext>
                  </a:extLst>
                </a:gridCol>
                <a:gridCol w="416561">
                  <a:extLst>
                    <a:ext uri="{9D8B030D-6E8A-4147-A177-3AD203B41FA5}">
                      <a16:colId xmlns:a16="http://schemas.microsoft.com/office/drawing/2014/main" val="316015837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45916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5584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8015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189233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107218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0407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464779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390159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15978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52505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9D86CD-5663-3C41-B32D-8CA97C117114}"/>
              </a:ext>
            </a:extLst>
          </p:cNvPr>
          <p:cNvSpPr txBox="1"/>
          <p:nvPr/>
        </p:nvSpPr>
        <p:spPr>
          <a:xfrm>
            <a:off x="973015" y="2063994"/>
            <a:ext cx="47126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1" dirty="0"/>
              <a:t>Laminarity:</a:t>
            </a:r>
            <a:r>
              <a:rPr lang="en-US" sz="2400" dirty="0"/>
              <a:t> proportion of points in vertical lines. (here 15 / 18 = .83)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1" dirty="0"/>
              <a:t>Trapping Time:</a:t>
            </a:r>
            <a:r>
              <a:rPr lang="en-US" sz="2400" dirty="0"/>
              <a:t> average length of vertical lines. (here 2.5)</a:t>
            </a:r>
            <a:endParaRPr lang="en-US" sz="2400" b="1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i="1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A8C72B-5DA4-414E-9DC5-49028045A30F}"/>
              </a:ext>
            </a:extLst>
          </p:cNvPr>
          <p:cNvSpPr/>
          <p:nvPr/>
        </p:nvSpPr>
        <p:spPr>
          <a:xfrm>
            <a:off x="6925996" y="3187752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7995DE2-E9AF-A34E-88F8-4C534262E872}"/>
              </a:ext>
            </a:extLst>
          </p:cNvPr>
          <p:cNvSpPr/>
          <p:nvPr/>
        </p:nvSpPr>
        <p:spPr>
          <a:xfrm>
            <a:off x="7336305" y="3203653"/>
            <a:ext cx="394089" cy="10561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32A2B5C-4323-AD4E-8232-BDF0CD66B004}"/>
              </a:ext>
            </a:extLst>
          </p:cNvPr>
          <p:cNvSpPr/>
          <p:nvPr/>
        </p:nvSpPr>
        <p:spPr>
          <a:xfrm>
            <a:off x="6925997" y="2092795"/>
            <a:ext cx="394089" cy="731741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BF531B1-EFB2-1B4F-BCE2-8A3A8F7062C3}"/>
              </a:ext>
            </a:extLst>
          </p:cNvPr>
          <p:cNvSpPr/>
          <p:nvPr/>
        </p:nvSpPr>
        <p:spPr>
          <a:xfrm>
            <a:off x="7343532" y="2092795"/>
            <a:ext cx="394089" cy="731741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9F9B7EB-88F9-294B-AFD2-BBE719F1551E}"/>
              </a:ext>
            </a:extLst>
          </p:cNvPr>
          <p:cNvSpPr/>
          <p:nvPr/>
        </p:nvSpPr>
        <p:spPr>
          <a:xfrm>
            <a:off x="9008208" y="2063994"/>
            <a:ext cx="394089" cy="731741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3EAB6D8-C145-6B45-B2A3-1C5753541176}"/>
              </a:ext>
            </a:extLst>
          </p:cNvPr>
          <p:cNvSpPr/>
          <p:nvPr/>
        </p:nvSpPr>
        <p:spPr>
          <a:xfrm>
            <a:off x="9008208" y="3161053"/>
            <a:ext cx="394089" cy="11413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730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68814-799F-CF42-B502-EDDE04B66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the CRQA Parameters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D425D59-C0D6-3049-B2B6-8ECD06ABA0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1058597"/>
              </p:ext>
            </p:extLst>
          </p:nvPr>
        </p:nvGraphicFramePr>
        <p:xfrm>
          <a:off x="668214" y="2262554"/>
          <a:ext cx="11043140" cy="4079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9724">
                  <a:extLst>
                    <a:ext uri="{9D8B030D-6E8A-4147-A177-3AD203B41FA5}">
                      <a16:colId xmlns:a16="http://schemas.microsoft.com/office/drawing/2014/main" val="1219934836"/>
                    </a:ext>
                  </a:extLst>
                </a:gridCol>
                <a:gridCol w="7983416">
                  <a:extLst>
                    <a:ext uri="{9D8B030D-6E8A-4147-A177-3AD203B41FA5}">
                      <a16:colId xmlns:a16="http://schemas.microsoft.com/office/drawing/2014/main" val="2015297614"/>
                    </a:ext>
                  </a:extLst>
                </a:gridCol>
              </a:tblGrid>
              <a:tr h="405883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6962672"/>
                  </a:ext>
                </a:extLst>
              </a:tr>
              <a:tr h="426455">
                <a:tc>
                  <a:txBody>
                    <a:bodyPr/>
                    <a:lstStyle/>
                    <a:p>
                      <a:r>
                        <a:rPr lang="en-US" dirty="0"/>
                        <a:t>Recurrence Rate (RR)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Proportion of plot with a recurrence 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790918"/>
                  </a:ext>
                </a:extLst>
              </a:tr>
              <a:tr h="405883">
                <a:tc>
                  <a:txBody>
                    <a:bodyPr/>
                    <a:lstStyle/>
                    <a:p>
                      <a:r>
                        <a:rPr lang="en-US" dirty="0"/>
                        <a:t>Percent Determinism (DET)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Proportion of points in a diagonal 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380913"/>
                  </a:ext>
                </a:extLst>
              </a:tr>
              <a:tr h="405883">
                <a:tc>
                  <a:txBody>
                    <a:bodyPr/>
                    <a:lstStyle/>
                    <a:p>
                      <a:r>
                        <a:rPr lang="en-US" dirty="0"/>
                        <a:t>Number of Lines (NRLINE)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diagonal 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206492"/>
                  </a:ext>
                </a:extLst>
              </a:tr>
              <a:tr h="405883">
                <a:tc>
                  <a:txBody>
                    <a:bodyPr/>
                    <a:lstStyle/>
                    <a:p>
                      <a:r>
                        <a:rPr lang="en-US" dirty="0"/>
                        <a:t>Maximum Line Length (</a:t>
                      </a:r>
                      <a:r>
                        <a:rPr lang="en-US" dirty="0" err="1"/>
                        <a:t>maxL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Maximum diagonal line length (thought to indicate strength of strongest attractor)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49164"/>
                  </a:ext>
                </a:extLst>
              </a:tr>
              <a:tr h="405883">
                <a:tc>
                  <a:txBody>
                    <a:bodyPr/>
                    <a:lstStyle/>
                    <a:p>
                      <a:r>
                        <a:rPr lang="en-US" dirty="0"/>
                        <a:t>Average Line Length (L)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length of diagonal 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2929520"/>
                  </a:ext>
                </a:extLst>
              </a:tr>
              <a:tr h="405883">
                <a:tc>
                  <a:txBody>
                    <a:bodyPr/>
                    <a:lstStyle/>
                    <a:p>
                      <a:r>
                        <a:rPr lang="en-US" dirty="0"/>
                        <a:t>Entropy (ENTR)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Variability in diagonal line lengths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776831"/>
                  </a:ext>
                </a:extLst>
              </a:tr>
              <a:tr h="405883">
                <a:tc>
                  <a:txBody>
                    <a:bodyPr/>
                    <a:lstStyle/>
                    <a:p>
                      <a:r>
                        <a:rPr lang="en-US" dirty="0"/>
                        <a:t>Normalized Entropy (</a:t>
                      </a:r>
                      <a:r>
                        <a:rPr lang="en-US" dirty="0" err="1"/>
                        <a:t>rENTR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Variability in diagonal line lengths, normalized by number of lines in the plot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5891994"/>
                  </a:ext>
                </a:extLst>
              </a:tr>
              <a:tr h="405883">
                <a:tc>
                  <a:txBody>
                    <a:bodyPr/>
                    <a:lstStyle/>
                    <a:p>
                      <a:r>
                        <a:rPr lang="en-US" dirty="0"/>
                        <a:t>Laminarity (LAM)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Proportion of points in a vertical 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277521"/>
                  </a:ext>
                </a:extLst>
              </a:tr>
              <a:tr h="405883">
                <a:tc>
                  <a:txBody>
                    <a:bodyPr/>
                    <a:lstStyle/>
                    <a:p>
                      <a:r>
                        <a:rPr lang="en-US" dirty="0"/>
                        <a:t>Trapping Time (TT)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length of vertical 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4541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39627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5F55E-C830-644B-8777-9F2C1E400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Categories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0E82A4B-D27F-0B4E-983B-3E364D91D7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8441608"/>
              </p:ext>
            </p:extLst>
          </p:nvPr>
        </p:nvGraphicFramePr>
        <p:xfrm>
          <a:off x="5022166" y="2392241"/>
          <a:ext cx="4023360" cy="402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137946174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1539593498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08236984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315478219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982400253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4031393026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4217223129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652386990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76146931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97033473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9879051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720075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874354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50561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729064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904292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257774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947863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45661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17858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52813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584933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B3FD714-B81E-494F-89E9-929F5D4DB9ED}"/>
              </a:ext>
            </a:extLst>
          </p:cNvPr>
          <p:cNvSpPr txBox="1"/>
          <p:nvPr/>
        </p:nvSpPr>
        <p:spPr>
          <a:xfrm>
            <a:off x="726831" y="2486026"/>
            <a:ext cx="3962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With multiple categories, you only insert points for exact matches.</a:t>
            </a:r>
          </a:p>
          <a:p>
            <a:endParaRPr lang="en-US" sz="2400" dirty="0"/>
          </a:p>
          <a:p>
            <a:r>
              <a:rPr lang="en-US" sz="2400" dirty="0"/>
              <a:t>You can use as many categories as you want.</a:t>
            </a:r>
          </a:p>
          <a:p>
            <a:endParaRPr lang="en-US" sz="2400" dirty="0"/>
          </a:p>
          <a:p>
            <a:r>
              <a:rPr lang="en-US" sz="2400" dirty="0"/>
              <a:t>Here’s an example with 3 categories!</a:t>
            </a:r>
          </a:p>
        </p:txBody>
      </p:sp>
    </p:spTree>
    <p:extLst>
      <p:ext uri="{BB962C8B-B14F-4D97-AF65-F5344CB8AC3E}">
        <p14:creationId xmlns:p14="http://schemas.microsoft.com/office/powerpoint/2010/main" val="25270459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C534027-9FAA-504E-9BC9-555463FCD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90755F-E717-9343-A691-98CC384A7F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942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31D1D07-80E9-E447-B278-6D77E53489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Raw Skin Conductance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05ED80B-19E8-174C-A314-9D16491FF8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244725" y="3216275"/>
            <a:ext cx="2946400" cy="24511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DDE6D9D-9D5E-D743-89EA-584D10B9F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Categorical Skin Conductance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4D774CE-79B9-E940-BF36-B3E891755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Emily’s Data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3933667D-AA06-0141-9C3B-44AD6515A50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992144" y="3216275"/>
            <a:ext cx="29464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7105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4B0F608-8D9D-5545-904D-2228D11CC0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RAW Categorical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BFC43-BD26-3B41-9579-7EA12EC71B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CRQA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0359042-5BA7-6C4F-82E4-2DFDFAD7C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Moderate Matching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CECFAB8-486D-7545-B4AB-4D80E69EB3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6768" y="3143249"/>
            <a:ext cx="3433063" cy="3433063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6A401932-24FF-8444-BA39-99E49B73E7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436" y="3143250"/>
            <a:ext cx="3433064" cy="3433064"/>
          </a:xfrm>
        </p:spPr>
      </p:pic>
    </p:spTree>
    <p:extLst>
      <p:ext uri="{BB962C8B-B14F-4D97-AF65-F5344CB8AC3E}">
        <p14:creationId xmlns:p14="http://schemas.microsoft.com/office/powerpoint/2010/main" val="39556802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4D1C969-621A-B140-A9A4-CD8CE924F3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Raw Categorical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60C5172-6956-634A-98D6-520AC18A3B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108" y="3143250"/>
            <a:ext cx="3539392" cy="3539392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05C399A-C754-6643-B2A3-6486009F15F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6768" y="3143249"/>
            <a:ext cx="3548123" cy="354812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7A7058-9C9B-0949-A428-3FA1C5EA0D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CRQA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6102C3F-5E93-3541-AA70-8D3C4C7BE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Very </a:t>
            </a:r>
            <a:r>
              <a:rPr lang="en-US" dirty="0" err="1"/>
              <a:t>Matchy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9733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A01961-121A-1E4C-9E91-B19E170E6B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Raw Categorical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9C9906A-1113-934E-9936-77AB38DB639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436" y="3143250"/>
            <a:ext cx="3433064" cy="3433064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A9CC6BA-3639-1342-95FB-966E3124017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6768" y="3143249"/>
            <a:ext cx="3441795" cy="344179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8BC6D3-AEEE-BF4F-8FB6-DE66FF5968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CRQA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4404810-65AB-3245-B395-6EF101388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Sparse Matching</a:t>
            </a:r>
          </a:p>
        </p:txBody>
      </p:sp>
    </p:spTree>
    <p:extLst>
      <p:ext uri="{BB962C8B-B14F-4D97-AF65-F5344CB8AC3E}">
        <p14:creationId xmlns:p14="http://schemas.microsoft.com/office/powerpoint/2010/main" val="354815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I Do With This?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CRQA is a </a:t>
            </a:r>
            <a:r>
              <a:rPr lang="en-US" b="1" i="1" dirty="0"/>
              <a:t>model-free</a:t>
            </a:r>
            <a:r>
              <a:rPr lang="en-US" dirty="0"/>
              <a:t> technique that captures information about a specific time series</a:t>
            </a:r>
          </a:p>
          <a:p>
            <a:r>
              <a:rPr lang="en-US" dirty="0"/>
              <a:t>You do not need to group people using all the variables that come out of a CRQA analysis</a:t>
            </a:r>
          </a:p>
          <a:p>
            <a:pPr lvl="1"/>
            <a:r>
              <a:rPr lang="en-US" dirty="0"/>
              <a:t>Unlike the IC and CLO models, you don’t need to do an LPA to interpret the results</a:t>
            </a:r>
          </a:p>
          <a:p>
            <a:r>
              <a:rPr lang="en-US" dirty="0"/>
              <a:t>You can </a:t>
            </a:r>
            <a:r>
              <a:rPr lang="en-US" b="1" i="1" dirty="0"/>
              <a:t>use specific CRQA parameters to predict</a:t>
            </a:r>
            <a:r>
              <a:rPr lang="en-US" dirty="0"/>
              <a:t> important outcomes</a:t>
            </a:r>
          </a:p>
          <a:p>
            <a:pPr lvl="1"/>
            <a:r>
              <a:rPr lang="en-US" dirty="0"/>
              <a:t>Research questions are framed as “Does this aspect of patterning predict outcome x?”</a:t>
            </a:r>
          </a:p>
          <a:p>
            <a:r>
              <a:rPr lang="en-US" dirty="0"/>
              <a:t>You can </a:t>
            </a:r>
            <a:r>
              <a:rPr lang="en-US" b="1" i="1" dirty="0"/>
              <a:t>predict specific CRQA parameters </a:t>
            </a:r>
            <a:r>
              <a:rPr lang="en-US" dirty="0"/>
              <a:t>from theoretically important variables</a:t>
            </a:r>
          </a:p>
          <a:p>
            <a:pPr lvl="1"/>
            <a:r>
              <a:rPr lang="en-US" dirty="0"/>
              <a:t>Research questions framed as “Does variable x change this aspect of patterning?”</a:t>
            </a:r>
          </a:p>
        </p:txBody>
      </p:sp>
    </p:spTree>
    <p:extLst>
      <p:ext uri="{BB962C8B-B14F-4D97-AF65-F5344CB8AC3E}">
        <p14:creationId xmlns:p14="http://schemas.microsoft.com/office/powerpoint/2010/main" val="428364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0B955D-B6D5-2642-BFB5-28CE553F5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FD984A-35C9-6042-8AF3-484339C8A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656" y="2250342"/>
            <a:ext cx="5327360" cy="44318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43C95E-25A2-5440-97EA-365EB551BD01}"/>
              </a:ext>
            </a:extLst>
          </p:cNvPr>
          <p:cNvSpPr txBox="1"/>
          <p:nvPr/>
        </p:nvSpPr>
        <p:spPr>
          <a:xfrm>
            <a:off x="504092" y="3223846"/>
            <a:ext cx="26494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obvious overall trend for skin conductance matching profiles</a:t>
            </a:r>
          </a:p>
          <a:p>
            <a:endParaRPr lang="en-US" dirty="0"/>
          </a:p>
          <a:p>
            <a:r>
              <a:rPr lang="en-US" dirty="0"/>
              <a:t>Lots of variability across dyads</a:t>
            </a:r>
          </a:p>
        </p:txBody>
      </p:sp>
    </p:spTree>
    <p:extLst>
      <p:ext uri="{BB962C8B-B14F-4D97-AF65-F5344CB8AC3E}">
        <p14:creationId xmlns:p14="http://schemas.microsoft.com/office/powerpoint/2010/main" val="16659002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3308-5D3C-A448-A391-08A60FE8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Profiles by Moderators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98448B-7F16-B34E-9BB7-1B4C2A883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1" y="2391507"/>
            <a:ext cx="7729728" cy="4238883"/>
          </a:xfrm>
          <a:prstGeom prst="rect">
            <a:avLst/>
          </a:prstGeom>
        </p:spPr>
      </p:pic>
      <p:sp>
        <p:nvSpPr>
          <p:cNvPr id="5" name="Line Callout 1 4">
            <a:extLst>
              <a:ext uri="{FF2B5EF4-FFF2-40B4-BE49-F238E27FC236}">
                <a16:creationId xmlns:a16="http://schemas.microsoft.com/office/drawing/2014/main" id="{93E2D5A5-B536-F743-B9B1-2C9B5C2D22B0}"/>
              </a:ext>
            </a:extLst>
          </p:cNvPr>
          <p:cNvSpPr/>
          <p:nvPr/>
        </p:nvSpPr>
        <p:spPr>
          <a:xfrm>
            <a:off x="335748" y="2288226"/>
            <a:ext cx="2309446" cy="1416265"/>
          </a:xfrm>
          <a:prstGeom prst="borderCallout1">
            <a:avLst>
              <a:gd name="adj1" fmla="val 39366"/>
              <a:gd name="adj2" fmla="val 107911"/>
              <a:gd name="adj3" fmla="val 79312"/>
              <a:gd name="adj4" fmla="val 1951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women have low coping, their skin conductance FOLLOWS men’s</a:t>
            </a:r>
          </a:p>
        </p:txBody>
      </p:sp>
      <p:sp>
        <p:nvSpPr>
          <p:cNvPr id="6" name="Line Callout 1 5">
            <a:extLst>
              <a:ext uri="{FF2B5EF4-FFF2-40B4-BE49-F238E27FC236}">
                <a16:creationId xmlns:a16="http://schemas.microsoft.com/office/drawing/2014/main" id="{8C514877-5817-F843-9C1A-123D78C49679}"/>
              </a:ext>
            </a:extLst>
          </p:cNvPr>
          <p:cNvSpPr/>
          <p:nvPr/>
        </p:nvSpPr>
        <p:spPr>
          <a:xfrm>
            <a:off x="335748" y="4292872"/>
            <a:ext cx="2309446" cy="1416265"/>
          </a:xfrm>
          <a:prstGeom prst="borderCallout1">
            <a:avLst>
              <a:gd name="adj1" fmla="val 81581"/>
              <a:gd name="adj2" fmla="val 106896"/>
              <a:gd name="adj3" fmla="val 28819"/>
              <a:gd name="adj4" fmla="val 2525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women have medium coping, men’s skin conductance FOLLOWS them</a:t>
            </a:r>
          </a:p>
        </p:txBody>
      </p:sp>
    </p:spTree>
    <p:extLst>
      <p:ext uri="{BB962C8B-B14F-4D97-AF65-F5344CB8AC3E}">
        <p14:creationId xmlns:p14="http://schemas.microsoft.com/office/powerpoint/2010/main" val="14998564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643277-28BF-1446-8967-D5C23D8D3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211" y="2288226"/>
            <a:ext cx="6965129" cy="4268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7D3308-5D3C-A448-A391-08A60FE8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Profiles by Moderators 2</a:t>
            </a:r>
          </a:p>
        </p:txBody>
      </p:sp>
      <p:sp>
        <p:nvSpPr>
          <p:cNvPr id="5" name="Line Callout 1 4">
            <a:extLst>
              <a:ext uri="{FF2B5EF4-FFF2-40B4-BE49-F238E27FC236}">
                <a16:creationId xmlns:a16="http://schemas.microsoft.com/office/drawing/2014/main" id="{93E2D5A5-B536-F743-B9B1-2C9B5C2D22B0}"/>
              </a:ext>
            </a:extLst>
          </p:cNvPr>
          <p:cNvSpPr/>
          <p:nvPr/>
        </p:nvSpPr>
        <p:spPr>
          <a:xfrm>
            <a:off x="324025" y="3214206"/>
            <a:ext cx="2665360" cy="2416363"/>
          </a:xfrm>
          <a:prstGeom prst="borderCallout1">
            <a:avLst>
              <a:gd name="adj1" fmla="val 95159"/>
              <a:gd name="adj2" fmla="val 109941"/>
              <a:gd name="adj3" fmla="val 75916"/>
              <a:gd name="adj4" fmla="val 239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men have medium influence, skin conductance has a TURN TAKING structure</a:t>
            </a:r>
          </a:p>
        </p:txBody>
      </p:sp>
    </p:spTree>
    <p:extLst>
      <p:ext uri="{BB962C8B-B14F-4D97-AF65-F5344CB8AC3E}">
        <p14:creationId xmlns:p14="http://schemas.microsoft.com/office/powerpoint/2010/main" val="2557257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7F8AA5-D8BA-F34A-8D25-3F36AC405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Inferential Statistics for Profiles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533D49-3907-7E43-AEA4-ED4E1BC5F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Main, Paxton, and Dale fit a structural equation model with latent quadratic terms</a:t>
            </a:r>
          </a:p>
          <a:p>
            <a:r>
              <a:rPr lang="en-US" dirty="0"/>
              <a:t>They used the significance of the quadratic term as a significance test to see whether there was something interesting going on in the profile plots</a:t>
            </a:r>
          </a:p>
          <a:p>
            <a:r>
              <a:rPr lang="en-US" dirty="0"/>
              <a:t>That’s more than we can cover today, however Alex Paxton put all her code online at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>
                <a:hlinkClick r:id="rId2"/>
              </a:rPr>
              <a:t>https://github.com/a-paxton/emotion-dynamics</a:t>
            </a:r>
            <a:endParaRPr lang="en-US" dirty="0"/>
          </a:p>
          <a:p>
            <a:r>
              <a:rPr lang="en-US" dirty="0"/>
              <a:t>You could also just correlate variables with RR at different lags</a:t>
            </a:r>
          </a:p>
        </p:txBody>
      </p:sp>
    </p:spTree>
    <p:extLst>
      <p:ext uri="{BB962C8B-B14F-4D97-AF65-F5344CB8AC3E}">
        <p14:creationId xmlns:p14="http://schemas.microsoft.com/office/powerpoint/2010/main" val="33065606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A5A652-4A51-334C-9B84-353091BD1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4559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CRQA Stats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0A19324-088D-409A-BDF0-6BB7C9380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455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Many CRQA parameters are highly correlated</a:t>
            </a:r>
          </a:p>
          <a:p>
            <a:r>
              <a:rPr lang="en-US" dirty="0">
                <a:solidFill>
                  <a:schemeClr val="bg1"/>
                </a:solidFill>
              </a:rPr>
              <a:t>Here ENTR is highly correlated with 4 other measures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46174C-AF35-C845-B3AF-2B35321BD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904" y="728471"/>
            <a:ext cx="6990978" cy="540105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D2BF2C7-8C30-124A-AC28-492998C06A5E}"/>
              </a:ext>
            </a:extLst>
          </p:cNvPr>
          <p:cNvSpPr/>
          <p:nvPr/>
        </p:nvSpPr>
        <p:spPr>
          <a:xfrm>
            <a:off x="4290646" y="3235569"/>
            <a:ext cx="386862" cy="38686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A4C18B8-4C9C-4E48-B0A7-1F87A5CDDFD2}"/>
              </a:ext>
            </a:extLst>
          </p:cNvPr>
          <p:cNvSpPr/>
          <p:nvPr/>
        </p:nvSpPr>
        <p:spPr>
          <a:xfrm>
            <a:off x="4314093" y="2754927"/>
            <a:ext cx="386862" cy="38686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504EB9-36FF-2E4B-8BA3-E7E2985B5B81}"/>
              </a:ext>
            </a:extLst>
          </p:cNvPr>
          <p:cNvSpPr/>
          <p:nvPr/>
        </p:nvSpPr>
        <p:spPr>
          <a:xfrm>
            <a:off x="4947135" y="3716213"/>
            <a:ext cx="386862" cy="38686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CF2C155-8271-9F43-9F70-B73B04947342}"/>
              </a:ext>
            </a:extLst>
          </p:cNvPr>
          <p:cNvSpPr/>
          <p:nvPr/>
        </p:nvSpPr>
        <p:spPr>
          <a:xfrm>
            <a:off x="4290647" y="1371605"/>
            <a:ext cx="386862" cy="38686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A502CBE-2DEE-BF49-A3C8-495098D2A166}"/>
              </a:ext>
            </a:extLst>
          </p:cNvPr>
          <p:cNvSpPr/>
          <p:nvPr/>
        </p:nvSpPr>
        <p:spPr>
          <a:xfrm>
            <a:off x="5603628" y="1840526"/>
            <a:ext cx="386862" cy="38686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405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Prove It’s Cool!</a:t>
            </a:r>
            <a:br>
              <a:rPr lang="en-US" dirty="0"/>
            </a:br>
            <a:r>
              <a:rPr lang="en-US" dirty="0"/>
              <a:t>Emotion Dynamics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87048" y="2472171"/>
            <a:ext cx="32752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Alex Paxton’s </a:t>
            </a:r>
            <a:r>
              <a:rPr lang="en-US" dirty="0" err="1"/>
              <a:t>github</a:t>
            </a:r>
            <a:endParaRPr lang="en-US" dirty="0"/>
          </a:p>
          <a:p>
            <a:endParaRPr lang="en-US" dirty="0"/>
          </a:p>
          <a:p>
            <a:r>
              <a:rPr lang="en-US" dirty="0"/>
              <a:t>From the manuscript: "</a:t>
            </a:r>
            <a:r>
              <a:rPr lang="en-US" dirty="0">
                <a:hlinkClick r:id="rId2"/>
              </a:rPr>
              <a:t>An exploratory analysis of emotion dynamics between mothers and adolescents during conflict discussions</a:t>
            </a:r>
            <a:r>
              <a:rPr lang="en-US" dirty="0"/>
              <a:t>"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7323" y="2219496"/>
            <a:ext cx="302583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figure shows the patterns of </a:t>
            </a:r>
            <a:r>
              <a:rPr lang="en-US" b="1" i="1" dirty="0"/>
              <a:t>recurrence</a:t>
            </a:r>
            <a:r>
              <a:rPr lang="en-US" dirty="0"/>
              <a:t> between a mother and an adolescent child in expressed </a:t>
            </a:r>
            <a:r>
              <a:rPr lang="en-US" b="1" i="1" dirty="0"/>
              <a:t>negative emotion</a:t>
            </a:r>
            <a:r>
              <a:rPr lang="en-US" dirty="0"/>
              <a:t> across a number of lags.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b="1" i="1" dirty="0"/>
              <a:t>red</a:t>
            </a:r>
            <a:r>
              <a:rPr lang="en-US" dirty="0"/>
              <a:t> we see the real data, and in </a:t>
            </a:r>
            <a:r>
              <a:rPr lang="en-US" b="1" i="1" dirty="0"/>
              <a:t>blue</a:t>
            </a:r>
            <a:r>
              <a:rPr lang="en-US" dirty="0"/>
              <a:t> we see shuffled data (representing the null).</a:t>
            </a:r>
          </a:p>
          <a:p>
            <a:endParaRPr lang="en-US" dirty="0"/>
          </a:p>
          <a:p>
            <a:r>
              <a:rPr lang="en-US" dirty="0"/>
              <a:t>When satisfaction was </a:t>
            </a:r>
            <a:r>
              <a:rPr lang="en-US" b="1" i="1" dirty="0"/>
              <a:t>low</a:t>
            </a:r>
            <a:r>
              <a:rPr lang="en-US" dirty="0"/>
              <a:t> there was a </a:t>
            </a:r>
            <a:r>
              <a:rPr lang="en-US" b="1" i="1" dirty="0"/>
              <a:t>matching</a:t>
            </a:r>
            <a:r>
              <a:rPr lang="en-US" dirty="0"/>
              <a:t> pattern. When it was </a:t>
            </a:r>
            <a:r>
              <a:rPr lang="en-US" b="1" i="1" dirty="0"/>
              <a:t>high</a:t>
            </a:r>
            <a:r>
              <a:rPr lang="en-US" dirty="0"/>
              <a:t> people showed no matching.</a:t>
            </a:r>
          </a:p>
          <a:p>
            <a:endParaRPr lang="en-US" dirty="0"/>
          </a:p>
        </p:txBody>
      </p:sp>
      <p:pic>
        <p:nvPicPr>
          <p:cNvPr id="1032" name="Picture 8" descr="https://raw.githubusercontent.com/a-paxton/emotion-dynamics/master/Main_Paxton_Dale-all_analyses/figure-html/negative-emotion-1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4618" y="2638425"/>
            <a:ext cx="4342765" cy="310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637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Prove It’s Cool!</a:t>
            </a:r>
            <a:br>
              <a:rPr lang="en-US" dirty="0"/>
            </a:br>
            <a:r>
              <a:rPr lang="en-US" dirty="0"/>
              <a:t>Emotion Dynamics</a:t>
            </a:r>
          </a:p>
        </p:txBody>
      </p:sp>
      <p:pic>
        <p:nvPicPr>
          <p:cNvPr id="1026" name="Picture 2" descr="https://raw.githubusercontent.com/a-paxton/emotion-dynamics/master/Main_Paxton_Dale-all_analyses/figure-html/interestvalidation-analyses-and-plotting-1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4618" y="2638425"/>
            <a:ext cx="4342765" cy="310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587048" y="2472171"/>
            <a:ext cx="32752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Alex Paxton’s </a:t>
            </a:r>
            <a:r>
              <a:rPr lang="en-US" dirty="0" err="1"/>
              <a:t>github</a:t>
            </a:r>
            <a:endParaRPr lang="en-US" dirty="0"/>
          </a:p>
          <a:p>
            <a:endParaRPr lang="en-US" dirty="0"/>
          </a:p>
          <a:p>
            <a:r>
              <a:rPr lang="en-US" dirty="0"/>
              <a:t>From the manuscript: "</a:t>
            </a:r>
            <a:r>
              <a:rPr lang="en-US" dirty="0">
                <a:hlinkClick r:id="rId3"/>
              </a:rPr>
              <a:t>An exploratory analysis of emotion dynamics between mothers and adolescents during conflict discussions</a:t>
            </a:r>
            <a:r>
              <a:rPr lang="en-US" dirty="0"/>
              <a:t>"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7323" y="2335875"/>
            <a:ext cx="302583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figure shows the patterns of </a:t>
            </a:r>
            <a:r>
              <a:rPr lang="en-US" b="1" i="1" dirty="0"/>
              <a:t>recurrence</a:t>
            </a:r>
            <a:r>
              <a:rPr lang="en-US" dirty="0"/>
              <a:t> between a mother and an adolescent child in expressed </a:t>
            </a:r>
            <a:r>
              <a:rPr lang="en-US" b="1" i="1" dirty="0"/>
              <a:t>interest</a:t>
            </a:r>
            <a:r>
              <a:rPr lang="en-US" dirty="0"/>
              <a:t> across a number of lags.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b="1" i="1" dirty="0"/>
              <a:t>red</a:t>
            </a:r>
            <a:r>
              <a:rPr lang="en-US" dirty="0"/>
              <a:t> we see the real data, and in </a:t>
            </a:r>
            <a:r>
              <a:rPr lang="en-US" b="1" i="1" dirty="0"/>
              <a:t>blue</a:t>
            </a:r>
            <a:r>
              <a:rPr lang="en-US" dirty="0"/>
              <a:t> we see shuffled data (representing the null).</a:t>
            </a:r>
          </a:p>
          <a:p>
            <a:endParaRPr lang="en-US" dirty="0"/>
          </a:p>
          <a:p>
            <a:r>
              <a:rPr lang="en-US" dirty="0"/>
              <a:t>When satisfaction was </a:t>
            </a:r>
            <a:r>
              <a:rPr lang="en-US" b="1" i="1" dirty="0"/>
              <a:t>low</a:t>
            </a:r>
            <a:r>
              <a:rPr lang="en-US" dirty="0"/>
              <a:t> recurrence was less than chance. When it was </a:t>
            </a:r>
            <a:r>
              <a:rPr lang="en-US" b="1" i="1" dirty="0"/>
              <a:t>high</a:t>
            </a:r>
            <a:r>
              <a:rPr lang="en-US" dirty="0"/>
              <a:t> people showed a </a:t>
            </a:r>
            <a:r>
              <a:rPr lang="en-US" b="1" i="1" dirty="0"/>
              <a:t>turn-taking</a:t>
            </a:r>
            <a:r>
              <a:rPr lang="en-US" dirty="0"/>
              <a:t> pattern.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405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Prove It’s Cool!</a:t>
            </a:r>
            <a:br>
              <a:rPr lang="en-US" dirty="0"/>
            </a:br>
            <a:r>
              <a:rPr lang="en-US" dirty="0"/>
              <a:t>Eye Tracking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0825" y="2817812"/>
            <a:ext cx="6610350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76015" y="2643447"/>
            <a:ext cx="20781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Dale, </a:t>
            </a:r>
            <a:r>
              <a:rPr lang="en-US" dirty="0" err="1"/>
              <a:t>Warlaumont</a:t>
            </a:r>
            <a:r>
              <a:rPr lang="en-US" dirty="0"/>
              <a:t>, &amp; Richardson, 2011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9382" y="2510444"/>
            <a:ext cx="23691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people are looking at a screen divided into six parts (this can correspond to six figures / items)</a:t>
            </a:r>
          </a:p>
          <a:p>
            <a:endParaRPr lang="en-US" dirty="0"/>
          </a:p>
          <a:p>
            <a:r>
              <a:rPr lang="en-US" dirty="0"/>
              <a:t>One person talks the other through the image</a:t>
            </a:r>
          </a:p>
          <a:p>
            <a:endParaRPr lang="en-US" dirty="0"/>
          </a:p>
          <a:p>
            <a:r>
              <a:rPr lang="en-US" dirty="0"/>
              <a:t>Where they look is examined using CRQA</a:t>
            </a:r>
          </a:p>
        </p:txBody>
      </p:sp>
    </p:spTree>
    <p:extLst>
      <p:ext uri="{BB962C8B-B14F-4D97-AF65-F5344CB8AC3E}">
        <p14:creationId xmlns:p14="http://schemas.microsoft.com/office/powerpoint/2010/main" val="1534081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Prove It’s Cool!</a:t>
            </a:r>
            <a:br>
              <a:rPr lang="en-US" dirty="0"/>
            </a:br>
            <a:r>
              <a:rPr lang="en-US" dirty="0"/>
              <a:t>Eye Tracking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76015" y="2643447"/>
            <a:ext cx="20781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Dale, </a:t>
            </a:r>
            <a:r>
              <a:rPr lang="en-US" dirty="0" err="1"/>
              <a:t>Warlaumont</a:t>
            </a:r>
            <a:r>
              <a:rPr lang="en-US" dirty="0"/>
              <a:t>, &amp; Richardson, 2011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0947" y="3312249"/>
            <a:ext cx="23691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you can see the raw data, which shows where they looked from time point to time point (33 </a:t>
            </a:r>
            <a:r>
              <a:rPr lang="en-US" dirty="0" err="1"/>
              <a:t>ms</a:t>
            </a:r>
            <a:r>
              <a:rPr lang="en-US" dirty="0"/>
              <a:t> intervals)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4163" y="2736850"/>
            <a:ext cx="654367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002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Prove It’s Cool!</a:t>
            </a:r>
            <a:br>
              <a:rPr lang="en-US" dirty="0"/>
            </a:br>
            <a:r>
              <a:rPr lang="en-US" dirty="0"/>
              <a:t>Eye Tracking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76015" y="2643447"/>
            <a:ext cx="20781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Dale, </a:t>
            </a:r>
            <a:r>
              <a:rPr lang="en-US" dirty="0" err="1"/>
              <a:t>Warlaumont</a:t>
            </a:r>
            <a:r>
              <a:rPr lang="en-US" dirty="0"/>
              <a:t>, &amp; Richardson, 2011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3955" y="2339660"/>
            <a:ext cx="23691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you can see a Cross Recurrence Plot (on the left) and the recurrence rate across different lags (on the right)</a:t>
            </a:r>
          </a:p>
          <a:p>
            <a:endParaRPr lang="en-US" dirty="0"/>
          </a:p>
          <a:p>
            <a:r>
              <a:rPr lang="en-US" dirty="0"/>
              <a:t>Note the highest peak is at a positive lag, indicating the </a:t>
            </a:r>
            <a:r>
              <a:rPr lang="en-US" b="1" i="1" dirty="0"/>
              <a:t>leader-follower</a:t>
            </a:r>
            <a:r>
              <a:rPr lang="en-US" dirty="0"/>
              <a:t> structure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0902" y="2419004"/>
            <a:ext cx="6667293" cy="3528825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8038407" y="2643447"/>
            <a:ext cx="0" cy="2776451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362673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2455</Words>
  <Application>Microsoft Macintosh PowerPoint</Application>
  <PresentationFormat>Widescreen</PresentationFormat>
  <Paragraphs>822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7" baseType="lpstr">
      <vt:lpstr>Arial</vt:lpstr>
      <vt:lpstr>Gill Sans MT</vt:lpstr>
      <vt:lpstr>Parcel</vt:lpstr>
      <vt:lpstr>Cross Recurrence Quantification Analysis</vt:lpstr>
      <vt:lpstr>Why Should I Learn This?</vt:lpstr>
      <vt:lpstr>WHY Should I Learn This? 2</vt:lpstr>
      <vt:lpstr>What Do I Do With This?</vt:lpstr>
      <vt:lpstr>Prove It’s Cool! Emotion Dynamics</vt:lpstr>
      <vt:lpstr>Prove It’s Cool! Emotion Dynamics</vt:lpstr>
      <vt:lpstr>Prove It’s Cool! Eye Tracking</vt:lpstr>
      <vt:lpstr>Prove It’s Cool! Eye Tracking</vt:lpstr>
      <vt:lpstr>Prove It’s Cool! Eye Tracking</vt:lpstr>
      <vt:lpstr>How CRQA Works</vt:lpstr>
      <vt:lpstr>Recurrence Quantification Analysis</vt:lpstr>
      <vt:lpstr>Recurrence Plots</vt:lpstr>
      <vt:lpstr>How Do They Work?</vt:lpstr>
      <vt:lpstr>How Do They Work?</vt:lpstr>
      <vt:lpstr>How Do They Work?</vt:lpstr>
      <vt:lpstr>How Do They Work?</vt:lpstr>
      <vt:lpstr>How Do They Work?</vt:lpstr>
      <vt:lpstr>How Do They Work?</vt:lpstr>
      <vt:lpstr>How Do They Work?</vt:lpstr>
      <vt:lpstr>Profile Plots</vt:lpstr>
      <vt:lpstr>Profile Plots</vt:lpstr>
      <vt:lpstr>Profile Plots</vt:lpstr>
      <vt:lpstr>Profile Plots</vt:lpstr>
      <vt:lpstr>Real Example: Emotion Dynamics</vt:lpstr>
      <vt:lpstr>Quantifying the Plot</vt:lpstr>
      <vt:lpstr>Diagonal lines</vt:lpstr>
      <vt:lpstr>Diagonal lines</vt:lpstr>
      <vt:lpstr>Diagonal lines</vt:lpstr>
      <vt:lpstr>Diagonal lines</vt:lpstr>
      <vt:lpstr>Diagonal lines</vt:lpstr>
      <vt:lpstr>Vertical Lines</vt:lpstr>
      <vt:lpstr>Vertical Lines</vt:lpstr>
      <vt:lpstr>All the CRQA Parameters</vt:lpstr>
      <vt:lpstr>Multiple Categories</vt:lpstr>
      <vt:lpstr>EXAMPLE</vt:lpstr>
      <vt:lpstr>Emily’s Data</vt:lpstr>
      <vt:lpstr>Moderate Matching</vt:lpstr>
      <vt:lpstr>Very Matchy</vt:lpstr>
      <vt:lpstr>Sparse Matching</vt:lpstr>
      <vt:lpstr>Profiles</vt:lpstr>
      <vt:lpstr>Profiles by Moderators</vt:lpstr>
      <vt:lpstr>Profiles by Moderators 2</vt:lpstr>
      <vt:lpstr>Inferential Statistics for Profiles</vt:lpstr>
      <vt:lpstr>CRQA Stats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 Recurrence Quantification Analysis</dc:title>
  <dc:creator>Danvers, Alexander F - (adanvers)</dc:creator>
  <cp:lastModifiedBy>Danvers, Alexander F - (adanvers)</cp:lastModifiedBy>
  <cp:revision>2</cp:revision>
  <dcterms:created xsi:type="dcterms:W3CDTF">2019-12-04T21:46:29Z</dcterms:created>
  <dcterms:modified xsi:type="dcterms:W3CDTF">2019-12-04T22:29:07Z</dcterms:modified>
</cp:coreProperties>
</file>